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5"/>
  </p:notesMasterIdLst>
  <p:sldIdLst>
    <p:sldId id="256" r:id="rId2"/>
    <p:sldId id="257" r:id="rId3"/>
    <p:sldId id="260" r:id="rId4"/>
    <p:sldId id="310" r:id="rId5"/>
    <p:sldId id="311" r:id="rId6"/>
    <p:sldId id="312" r:id="rId7"/>
    <p:sldId id="313" r:id="rId8"/>
    <p:sldId id="288" r:id="rId9"/>
    <p:sldId id="289" r:id="rId10"/>
    <p:sldId id="290" r:id="rId11"/>
    <p:sldId id="291" r:id="rId12"/>
    <p:sldId id="292" r:id="rId13"/>
    <p:sldId id="293" r:id="rId14"/>
    <p:sldId id="294" r:id="rId15"/>
    <p:sldId id="295" r:id="rId16"/>
    <p:sldId id="258" r:id="rId17"/>
    <p:sldId id="296" r:id="rId18"/>
    <p:sldId id="297" r:id="rId19"/>
    <p:sldId id="298" r:id="rId20"/>
    <p:sldId id="299" r:id="rId21"/>
    <p:sldId id="300" r:id="rId22"/>
    <p:sldId id="301" r:id="rId23"/>
    <p:sldId id="303" r:id="rId24"/>
    <p:sldId id="304" r:id="rId25"/>
    <p:sldId id="305" r:id="rId26"/>
    <p:sldId id="306" r:id="rId27"/>
    <p:sldId id="307" r:id="rId28"/>
    <p:sldId id="308" r:id="rId29"/>
    <p:sldId id="309" r:id="rId30"/>
    <p:sldId id="314" r:id="rId31"/>
    <p:sldId id="315" r:id="rId32"/>
    <p:sldId id="316" r:id="rId33"/>
    <p:sldId id="269" r:id="rId34"/>
  </p:sldIdLst>
  <p:sldSz cx="9144000" cy="5143500" type="screen16x9"/>
  <p:notesSz cx="6858000" cy="9144000"/>
  <p:embeddedFontLst>
    <p:embeddedFont>
      <p:font typeface="Abel" panose="020B0604020202020204" charset="0"/>
      <p:regular r:id="rId36"/>
    </p:embeddedFont>
    <p:embeddedFont>
      <p:font typeface="Cambria Math" panose="02040503050406030204" pitchFamily="18" charset="0"/>
      <p:regular r:id="rId37"/>
    </p:embeddedFont>
    <p:embeddedFont>
      <p:font typeface="Teko" panose="020B0604020202020204" charset="0"/>
      <p:regular r:id="rId38"/>
      <p:bold r:id="rId39"/>
    </p:embeddedFont>
    <p:embeddedFont>
      <p:font typeface="Teko Medium" panose="020B0604020202020204" charset="0"/>
      <p:regular r:id="rId40"/>
      <p:bold r:id="rId41"/>
    </p:embeddedFont>
    <p:embeddedFont>
      <p:font typeface="Titillium Web SemiBold" panose="020B0604020202020204"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 Loi Huynh" initials="TLH" lastIdx="1" clrIdx="0">
    <p:extLst>
      <p:ext uri="{19B8F6BF-5375-455C-9EA6-DF929625EA0E}">
        <p15:presenceInfo xmlns:p15="http://schemas.microsoft.com/office/powerpoint/2012/main" userId="19f25b6973965d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0025" autoAdjust="0"/>
  </p:normalViewPr>
  <p:slideViewPr>
    <p:cSldViewPr snapToGrid="0">
      <p:cViewPr varScale="1">
        <p:scale>
          <a:sx n="87" d="100"/>
          <a:sy n="87" d="100"/>
        </p:scale>
        <p:origin x="1334" y="67"/>
      </p:cViewPr>
      <p:guideLst/>
    </p:cSldViewPr>
  </p:slideViewPr>
  <p:notesTextViewPr>
    <p:cViewPr>
      <p:scale>
        <a:sx n="1" d="1"/>
        <a:sy n="1" d="1"/>
      </p:scale>
      <p:origin x="0" y="0"/>
    </p:cViewPr>
  </p:notesTextViewPr>
  <p:sorterViewPr>
    <p:cViewPr>
      <p:scale>
        <a:sx n="100" d="100"/>
        <a:sy n="100" d="100"/>
      </p:scale>
      <p:origin x="0" y="-7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13T22:29:26.416"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a54b4a813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5a54b4a813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Xoay hình ảnh convolutional neural network</a:t>
            </a:r>
          </a:p>
          <a:p>
            <a:pPr marL="158750" indent="0">
              <a:buNone/>
            </a:pPr>
            <a:r>
              <a:rPr lang="vi-VN" b="1" i="0">
                <a:solidFill>
                  <a:srgbClr val="202124"/>
                </a:solidFill>
                <a:effectLst/>
                <a:latin typeface="arial" panose="020B0604020202020204" pitchFamily="34" charset="0"/>
              </a:rPr>
              <a:t>Dense layer</a:t>
            </a:r>
            <a:r>
              <a:rPr lang="vi-VN" b="0" i="0">
                <a:solidFill>
                  <a:srgbClr val="202124"/>
                </a:solidFill>
                <a:effectLst/>
                <a:latin typeface="arial" panose="020B0604020202020204" pitchFamily="34" charset="0"/>
              </a:rPr>
              <a:t> hay Fully-connected </a:t>
            </a:r>
            <a:r>
              <a:rPr lang="vi-VN" b="1" i="0">
                <a:solidFill>
                  <a:srgbClr val="202124"/>
                </a:solidFill>
                <a:effectLst/>
                <a:latin typeface="arial" panose="020B0604020202020204" pitchFamily="34" charset="0"/>
              </a:rPr>
              <a:t>layer là</a:t>
            </a:r>
            <a:r>
              <a:rPr lang="vi-VN" b="0" i="0">
                <a:solidFill>
                  <a:srgbClr val="202124"/>
                </a:solidFill>
                <a:effectLst/>
                <a:latin typeface="arial" panose="020B0604020202020204" pitchFamily="34" charset="0"/>
              </a:rPr>
              <a:t> một lớp cổ điển trong mạng nơ ron nhân tạo. Mỗi nơ ron nhận đầu vào từ tất cả nơ ron lớp trước đó. "</a:t>
            </a:r>
            <a:r>
              <a:rPr lang="vi-VN" b="1" i="0">
                <a:solidFill>
                  <a:srgbClr val="202124"/>
                </a:solidFill>
                <a:effectLst/>
                <a:latin typeface="arial" panose="020B0604020202020204" pitchFamily="34" charset="0"/>
              </a:rPr>
              <a:t>Dense layer</a:t>
            </a:r>
            <a:r>
              <a:rPr lang="vi-VN" b="0" i="0">
                <a:solidFill>
                  <a:srgbClr val="202124"/>
                </a:solidFill>
                <a:effectLst/>
                <a:latin typeface="arial" panose="020B0604020202020204" pitchFamily="34" charset="0"/>
              </a:rPr>
              <a:t>,"</a:t>
            </a:r>
            <a:endParaRPr lang="en-US"/>
          </a:p>
        </p:txBody>
      </p:sp>
    </p:spTree>
    <p:extLst>
      <p:ext uri="{BB962C8B-B14F-4D97-AF65-F5344CB8AC3E}">
        <p14:creationId xmlns:p14="http://schemas.microsoft.com/office/powerpoint/2010/main" val="3524644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a:solidFill>
                  <a:srgbClr val="252525"/>
                </a:solidFill>
                <a:effectLst/>
                <a:latin typeface="Times New Roman" panose="02020603050405020304" pitchFamily="18" charset="0"/>
                <a:ea typeface="Tahoma" panose="020B0604030504040204" pitchFamily="34" charset="0"/>
                <a:cs typeface="Times New Roman" panose="02020603050405020304" pitchFamily="18" charset="0"/>
              </a:rPr>
              <a:t>VỊ TRÍ MẶT BẰNG LIÊN QUAN CHO DỰ ÁN TIẾP THEO</a:t>
            </a:r>
            <a:endParaRPr lang="en-US">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27702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Convolution block =&gt; kích cỡ của convolutional layer</a:t>
            </a:r>
          </a:p>
          <a:p>
            <a:pPr marL="158750" indent="0">
              <a:buNone/>
            </a:pPr>
            <a:r>
              <a:rPr lang="en-US" b="0" i="0">
                <a:solidFill>
                  <a:srgbClr val="202124"/>
                </a:solidFill>
                <a:effectLst/>
                <a:latin typeface="arial" panose="020B0604020202020204" pitchFamily="34" charset="0"/>
              </a:rPr>
              <a:t>Fully-connected </a:t>
            </a:r>
            <a:r>
              <a:rPr lang="en-US" b="1" i="0">
                <a:solidFill>
                  <a:srgbClr val="202124"/>
                </a:solidFill>
                <a:effectLst/>
                <a:latin typeface="arial" panose="020B0604020202020204" pitchFamily="34" charset="0"/>
              </a:rPr>
              <a:t>layer – dense layer</a:t>
            </a:r>
            <a:endParaRPr lang="en-US"/>
          </a:p>
        </p:txBody>
      </p:sp>
    </p:spTree>
    <p:extLst>
      <p:ext uri="{BB962C8B-B14F-4D97-AF65-F5344CB8AC3E}">
        <p14:creationId xmlns:p14="http://schemas.microsoft.com/office/powerpoint/2010/main" val="2426498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b="0" i="0">
                <a:solidFill>
                  <a:srgbClr val="252525"/>
                </a:solidFill>
                <a:effectLst/>
                <a:latin typeface="+mj-lt"/>
              </a:rPr>
              <a:t>thông tin tầm thường cấp thấp</a:t>
            </a:r>
            <a:r>
              <a:rPr lang="en-US" b="0" i="0">
                <a:solidFill>
                  <a:srgbClr val="252525"/>
                </a:solidFill>
                <a:effectLst/>
                <a:latin typeface="+mj-lt"/>
              </a:rPr>
              <a:t> - </a:t>
            </a:r>
            <a:r>
              <a:rPr lang="en-US" sz="1100" i="1">
                <a:latin typeface="+mj-lt"/>
              </a:rPr>
              <a:t>low-level trivial information</a:t>
            </a:r>
            <a:endParaRPr lang="en-US">
              <a:latin typeface="+mj-lt"/>
            </a:endParaRPr>
          </a:p>
        </p:txBody>
      </p:sp>
    </p:spTree>
    <p:extLst>
      <p:ext uri="{BB962C8B-B14F-4D97-AF65-F5344CB8AC3E}">
        <p14:creationId xmlns:p14="http://schemas.microsoft.com/office/powerpoint/2010/main" val="3887383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b="0" i="0">
                <a:solidFill>
                  <a:srgbClr val="222222"/>
                </a:solidFill>
                <a:effectLst/>
                <a:latin typeface="Verdana" panose="020B0604030504040204" pitchFamily="34" charset="0"/>
              </a:rPr>
              <a:t>Trong mô hình mạng truyền ngược (feedforward neural network) thì mỗi neural đầu vào (input node) cho mỗi neural đầu ra trong các lớp tiếp theo.</a:t>
            </a:r>
            <a:endParaRPr lang="en-US"/>
          </a:p>
        </p:txBody>
      </p:sp>
    </p:spTree>
    <p:extLst>
      <p:ext uri="{BB962C8B-B14F-4D97-AF65-F5344CB8AC3E}">
        <p14:creationId xmlns:p14="http://schemas.microsoft.com/office/powerpoint/2010/main" val="4138830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4D5156"/>
                </a:solidFill>
                <a:effectLst/>
                <a:latin typeface="arial" panose="020B0604020202020204" pitchFamily="34" charset="0"/>
              </a:rPr>
              <a:t>Trong lý thuyết thông tin, Khoảng cách Hamming giữa hai dãy ký tự có chiều dài bằng nhau là số các ký hiệu ở vị trí tương đương có giá trị khác nhau.</a:t>
            </a:r>
            <a:endParaRPr lang="en-US"/>
          </a:p>
        </p:txBody>
      </p:sp>
    </p:spTree>
    <p:extLst>
      <p:ext uri="{BB962C8B-B14F-4D97-AF65-F5344CB8AC3E}">
        <p14:creationId xmlns:p14="http://schemas.microsoft.com/office/powerpoint/2010/main" val="1305678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Reconstruction loss: mất mát do tái tạo ảnh </a:t>
            </a:r>
          </a:p>
          <a:p>
            <a:pPr marL="158750" indent="0">
              <a:buNone/>
            </a:pPr>
            <a:r>
              <a:rPr lang="vi-VN" b="0" i="0">
                <a:solidFill>
                  <a:srgbClr val="222222"/>
                </a:solidFill>
                <a:effectLst/>
                <a:latin typeface="Verdana" panose="020B0604030504040204" pitchFamily="34" charset="0"/>
              </a:rPr>
              <a:t>Mỗi kết nối giữa các nơ-ron được liên kết với 1 </a:t>
            </a:r>
            <a:r>
              <a:rPr lang="vi-VN" b="1" i="0">
                <a:solidFill>
                  <a:srgbClr val="222222"/>
                </a:solidFill>
                <a:effectLst/>
                <a:latin typeface="Verdana" panose="020B0604030504040204" pitchFamily="34" charset="0"/>
              </a:rPr>
              <a:t>weight</a:t>
            </a:r>
            <a:r>
              <a:rPr lang="vi-VN" b="0" i="0">
                <a:solidFill>
                  <a:srgbClr val="222222"/>
                </a:solidFill>
                <a:effectLst/>
                <a:latin typeface="Verdana" panose="020B0604030504040204" pitchFamily="34" charset="0"/>
              </a:rPr>
              <a:t>. Weight này thể hiện tầm quan trọng của giá trị input. Các weight ban đầu được set ngẫu nhiên.</a:t>
            </a:r>
            <a:endParaRPr lang="en-US"/>
          </a:p>
        </p:txBody>
      </p:sp>
    </p:spTree>
    <p:extLst>
      <p:ext uri="{BB962C8B-B14F-4D97-AF65-F5344CB8AC3E}">
        <p14:creationId xmlns:p14="http://schemas.microsoft.com/office/powerpoint/2010/main" val="304752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5e1ed11e4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55e1ed11e4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5d2caba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5d2caba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5d2cabac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5d2cabac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ym typeface="+mn-ea"/>
              </a:rPr>
              <a:t>Mô hình học tự giám sát là một mô hình sử dụng các dữ liệu không được gán nhãn nhằm giải quyết một bài toán thay thế hoặc giả định sử dụng chính dữ liệu này để tối ưu hóa một mục tiêu nào đó. Kết quả của quá trình huấn luyện là một mô hình hoặc dạng biểu diễn có thể được sử dụng để giải quyết bài toán gốc (bài toán thực). </a:t>
            </a:r>
          </a:p>
          <a:p>
            <a:pPr marL="0" lvl="0" indent="0" algn="l" rtl="0">
              <a:spcBef>
                <a:spcPts val="0"/>
              </a:spcBef>
              <a:spcAft>
                <a:spcPts val="0"/>
              </a:spcAft>
              <a:buNone/>
            </a:pPr>
            <a:endParaRPr lang="vi-VN">
              <a:sym typeface="+mn-ea"/>
            </a:endParaRPr>
          </a:p>
          <a:p>
            <a:pPr marL="0" lvl="0" indent="0" algn="l" rtl="0">
              <a:spcBef>
                <a:spcPts val="0"/>
              </a:spcBef>
              <a:spcAft>
                <a:spcPts val="0"/>
              </a:spcAft>
              <a:buNone/>
            </a:pPr>
            <a:r>
              <a:rPr lang="vi-VN">
                <a:sym typeface="+mn-ea"/>
              </a:rPr>
              <a:t>Nghe có vẻ khá khó hiểu, tuy nhiên, về mặt bản chất có thể nói nôm na rằng, học tự giám sát có nghĩa là học với nhãn giả định từ chính bộ dữ liệu không gãn nhãn cho trước.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5d2cabac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5d2cabac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33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5d2cabac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5d2cabac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sym typeface="+mn-ea"/>
              </a:rPr>
              <a:t>Dự đoán các hộp giới hạn của tất cả các đối tượng của một lớp nhất định trong một hình ảnh</a:t>
            </a:r>
          </a:p>
          <a:p>
            <a:pPr marL="0" lvl="0" indent="0" algn="l" rtl="0">
              <a:spcBef>
                <a:spcPts val="0"/>
              </a:spcBef>
              <a:spcAft>
                <a:spcPts val="0"/>
              </a:spcAft>
              <a:buNone/>
            </a:pPr>
            <a:endParaRPr/>
          </a:p>
        </p:txBody>
      </p:sp>
    </p:spTree>
    <p:extLst>
      <p:ext uri="{BB962C8B-B14F-4D97-AF65-F5344CB8AC3E}">
        <p14:creationId xmlns:p14="http://schemas.microsoft.com/office/powerpoint/2010/main" val="3944922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5d2cabac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5d2cabac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sym typeface="+mn-ea"/>
              </a:rPr>
              <a:t>dự đoán màu sắc của một hình ảnh màu xám</a:t>
            </a:r>
          </a:p>
          <a:p>
            <a:pPr marL="0" lvl="0" indent="0" algn="l" rtl="0">
              <a:spcBef>
                <a:spcPts val="0"/>
              </a:spcBef>
              <a:spcAft>
                <a:spcPts val="0"/>
              </a:spcAft>
              <a:buNone/>
            </a:pPr>
            <a:endParaRPr/>
          </a:p>
        </p:txBody>
      </p:sp>
    </p:spTree>
    <p:extLst>
      <p:ext uri="{BB962C8B-B14F-4D97-AF65-F5344CB8AC3E}">
        <p14:creationId xmlns:p14="http://schemas.microsoft.com/office/powerpoint/2010/main" val="2807943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5d2cabac8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5d2cabac8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ym typeface="+mn-ea"/>
              </a:rPr>
              <a:t>Neighbor Sentence Prediction</a:t>
            </a:r>
          </a:p>
          <a:p>
            <a:pPr marL="0" lvl="0" indent="0" algn="l" rtl="0">
              <a:spcBef>
                <a:spcPts val="0"/>
              </a:spcBef>
              <a:spcAft>
                <a:spcPts val="0"/>
              </a:spcAft>
              <a:buNone/>
            </a:pPr>
            <a:r>
              <a:rPr lang="en-US">
                <a:sym typeface="+mn-ea"/>
              </a:rPr>
              <a:t>Dự đoán Thứ tự Câu</a:t>
            </a:r>
          </a:p>
          <a:p>
            <a:pPr marL="0" lvl="0" indent="0" algn="l" rtl="0">
              <a:spcBef>
                <a:spcPts val="0"/>
              </a:spcBef>
              <a:spcAft>
                <a:spcPts val="0"/>
              </a:spcAft>
              <a:buNone/>
            </a:pPr>
            <a:endParaRPr/>
          </a:p>
        </p:txBody>
      </p:sp>
    </p:spTree>
    <p:extLst>
      <p:ext uri="{BB962C8B-B14F-4D97-AF65-F5344CB8AC3E}">
        <p14:creationId xmlns:p14="http://schemas.microsoft.com/office/powerpoint/2010/main" val="4205289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Times New Roman" panose="02020603050405020304" pitchFamily="18" charset="0"/>
                <a:cs typeface="Times New Roman" panose="02020603050405020304" pitchFamily="18" charset="0"/>
                <a:sym typeface="+mn-ea"/>
              </a:rPr>
              <a:t>Self-Supervised Learning in Computer Vision</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sym typeface="+mn-ea"/>
              </a:rPr>
              <a:t>Nói chung, computer vision pipelines sử dụng việc học tự giám sát liên quan đến việc thực hiện hai nhiệm vụ, a pretext task và real (downstream) task</a:t>
            </a:r>
          </a:p>
          <a:p>
            <a:r>
              <a:rPr lang="en-US">
                <a:latin typeface="Times New Roman" panose="02020603050405020304" pitchFamily="18" charset="0"/>
                <a:cs typeface="Times New Roman" panose="02020603050405020304" pitchFamily="18" charset="0"/>
                <a:sym typeface="+mn-ea"/>
              </a:rPr>
              <a:t>The pretext task là the self-supervised learning task được giải quyết để tìm hiểu các biểu diễn trực quan, với mục đích sử dụng các biểu diễn đã học hoặc trọng số mô hình thu được trong quá trình, cho downstream) task</a:t>
            </a:r>
          </a:p>
          <a:p>
            <a:br>
              <a:rPr lang="vi-VN">
                <a:latin typeface="Times New Roman" panose="02020603050405020304" pitchFamily="18" charset="0"/>
                <a:cs typeface="Times New Roman" panose="02020603050405020304" pitchFamily="18" charset="0"/>
              </a:rPr>
            </a:br>
            <a:r>
              <a:rPr lang="en-US" b="0" i="0">
                <a:solidFill>
                  <a:srgbClr val="252525"/>
                </a:solidFill>
                <a:effectLst/>
                <a:latin typeface="Times New Roman" panose="02020603050405020304" pitchFamily="18" charset="0"/>
                <a:cs typeface="Times New Roman" panose="02020603050405020304" pitchFamily="18" charset="0"/>
              </a:rPr>
              <a:t>downstream task </a:t>
            </a:r>
            <a:r>
              <a:rPr lang="vi-VN" b="0" i="0">
                <a:solidFill>
                  <a:srgbClr val="252525"/>
                </a:solidFill>
                <a:effectLst/>
                <a:latin typeface="Times New Roman" panose="02020603050405020304" pitchFamily="18" charset="0"/>
                <a:cs typeface="Times New Roman" panose="02020603050405020304" pitchFamily="18" charset="0"/>
              </a:rPr>
              <a:t>có thể là bất cứ điều gì như tác vụ phân loại hoặc phát hiện, với không đủ các mẫu dữ liệu được chú thích.</a:t>
            </a:r>
            <a:endParaRPr lang="en-US">
              <a:latin typeface="Times New Roman" panose="02020603050405020304" pitchFamily="18" charset="0"/>
              <a:cs typeface="Times New Roman" panose="02020603050405020304" pitchFamily="18" charset="0"/>
              <a:sym typeface="+mn-ea"/>
            </a:endParaRP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6498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a:solidFill>
                  <a:srgbClr val="202124"/>
                </a:solidFill>
                <a:effectLst/>
                <a:latin typeface="arial" panose="020B0604020202020204" pitchFamily="34" charset="0"/>
              </a:rPr>
              <a:t>n</a:t>
            </a:r>
            <a:r>
              <a:rPr lang="vi-VN" b="0" i="0">
                <a:solidFill>
                  <a:srgbClr val="202124"/>
                </a:solidFill>
                <a:effectLst/>
                <a:latin typeface="arial" panose="020B0604020202020204" pitchFamily="34" charset="0"/>
              </a:rPr>
              <a:t>hiệm vụ phía sau (</a:t>
            </a:r>
            <a:r>
              <a:rPr lang="vi-VN" b="1" i="0">
                <a:solidFill>
                  <a:srgbClr val="202124"/>
                </a:solidFill>
                <a:effectLst/>
                <a:latin typeface="arial" panose="020B0604020202020204" pitchFamily="34" charset="0"/>
              </a:rPr>
              <a:t>Downstream task</a:t>
            </a:r>
            <a:r>
              <a:rPr lang="vi-VN" b="0" i="0">
                <a:solidFill>
                  <a:srgbClr val="202124"/>
                </a:solidFill>
                <a:effectLst/>
                <a:latin typeface="arial" panose="020B0604020202020204" pitchFamily="34" charset="0"/>
              </a:rPr>
              <a:t>): </a:t>
            </a:r>
            <a:r>
              <a:rPr lang="vi-VN" b="1" i="0">
                <a:solidFill>
                  <a:srgbClr val="202124"/>
                </a:solidFill>
                <a:effectLst/>
                <a:latin typeface="arial" panose="020B0604020202020204" pitchFamily="34" charset="0"/>
              </a:rPr>
              <a:t>Là</a:t>
            </a:r>
            <a:r>
              <a:rPr lang="vi-VN" b="0" i="0">
                <a:solidFill>
                  <a:srgbClr val="202124"/>
                </a:solidFill>
                <a:effectLst/>
                <a:latin typeface="arial" panose="020B0604020202020204" pitchFamily="34" charset="0"/>
              </a:rPr>
              <a:t> những tác vụ supervised-learning được cải thiện dựa trên những pretrained model. VD: Chúng ta sử dụng lại các biểu diễn từ học được từ những pretrained model trên bộ văn bản lớn vào một tác vụ phân tích cảm xúc huấn luyện trên bộ văn bản có kích thước nhỏ hơ</a:t>
            </a:r>
            <a:r>
              <a:rPr lang="en-US" b="0" i="0">
                <a:solidFill>
                  <a:srgbClr val="202124"/>
                </a:solidFill>
                <a:effectLst/>
                <a:latin typeface="arial" panose="020B0604020202020204" pitchFamily="34" charset="0"/>
              </a:rPr>
              <a:t>n</a:t>
            </a:r>
            <a:endParaRPr lang="en-US"/>
          </a:p>
        </p:txBody>
      </p:sp>
    </p:spTree>
    <p:extLst>
      <p:ext uri="{BB962C8B-B14F-4D97-AF65-F5344CB8AC3E}">
        <p14:creationId xmlns:p14="http://schemas.microsoft.com/office/powerpoint/2010/main" val="151612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CUSTOM_4">
    <p:bg>
      <p:bgPr>
        <a:noFill/>
        <a:effectLst/>
      </p:bgPr>
    </p:bg>
    <p:spTree>
      <p:nvGrpSpPr>
        <p:cNvPr id="1" name="Shape 8"/>
        <p:cNvGrpSpPr/>
        <p:nvPr/>
      </p:nvGrpSpPr>
      <p:grpSpPr>
        <a:xfrm>
          <a:off x="0" y="0"/>
          <a:ext cx="0" cy="0"/>
          <a:chOff x="0" y="0"/>
          <a:chExt cx="0" cy="0"/>
        </a:xfrm>
      </p:grpSpPr>
      <p:sp>
        <p:nvSpPr>
          <p:cNvPr id="9" name="Google Shape;9;p2"/>
          <p:cNvSpPr/>
          <p:nvPr/>
        </p:nvSpPr>
        <p:spPr>
          <a:xfrm>
            <a:off x="25" y="-25"/>
            <a:ext cx="1467900" cy="51435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34681" y="3572175"/>
            <a:ext cx="12219300" cy="560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51357"/>
              </a:buClr>
              <a:buSzPts val="13000"/>
              <a:buFont typeface="Teko Medium"/>
              <a:buNone/>
              <a:defRPr sz="13000" b="0">
                <a:solidFill>
                  <a:srgbClr val="051357"/>
                </a:solidFill>
                <a:latin typeface="Teko Medium"/>
                <a:ea typeface="Teko Medium"/>
                <a:cs typeface="Teko Medium"/>
                <a:sym typeface="Teko Medium"/>
              </a:defRPr>
            </a:lvl1pPr>
            <a:lvl2pPr lvl="1"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12" name="Google Shape;12;p2"/>
          <p:cNvSpPr txBox="1">
            <a:spLocks noGrp="1"/>
          </p:cNvSpPr>
          <p:nvPr>
            <p:ph type="subTitle" idx="1"/>
          </p:nvPr>
        </p:nvSpPr>
        <p:spPr>
          <a:xfrm>
            <a:off x="734680" y="3859700"/>
            <a:ext cx="1272000" cy="36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051357"/>
              </a:buClr>
              <a:buSzPts val="900"/>
              <a:buNone/>
              <a:defRPr sz="900">
                <a:solidFill>
                  <a:srgbClr val="051357"/>
                </a:solidFill>
              </a:defRPr>
            </a:lvl2pPr>
            <a:lvl3pPr lvl="2" rtl="0">
              <a:lnSpc>
                <a:spcPct val="100000"/>
              </a:lnSpc>
              <a:spcBef>
                <a:spcPts val="0"/>
              </a:spcBef>
              <a:spcAft>
                <a:spcPts val="0"/>
              </a:spcAft>
              <a:buClr>
                <a:srgbClr val="051357"/>
              </a:buClr>
              <a:buSzPts val="900"/>
              <a:buNone/>
              <a:defRPr sz="900">
                <a:solidFill>
                  <a:srgbClr val="051357"/>
                </a:solidFill>
              </a:defRPr>
            </a:lvl3pPr>
            <a:lvl4pPr lvl="3" rtl="0">
              <a:lnSpc>
                <a:spcPct val="100000"/>
              </a:lnSpc>
              <a:spcBef>
                <a:spcPts val="0"/>
              </a:spcBef>
              <a:spcAft>
                <a:spcPts val="0"/>
              </a:spcAft>
              <a:buClr>
                <a:srgbClr val="051357"/>
              </a:buClr>
              <a:buSzPts val="900"/>
              <a:buNone/>
              <a:defRPr sz="900">
                <a:solidFill>
                  <a:srgbClr val="051357"/>
                </a:solidFill>
              </a:defRPr>
            </a:lvl4pPr>
            <a:lvl5pPr lvl="4" rtl="0">
              <a:lnSpc>
                <a:spcPct val="100000"/>
              </a:lnSpc>
              <a:spcBef>
                <a:spcPts val="0"/>
              </a:spcBef>
              <a:spcAft>
                <a:spcPts val="0"/>
              </a:spcAft>
              <a:buClr>
                <a:srgbClr val="051357"/>
              </a:buClr>
              <a:buSzPts val="900"/>
              <a:buNone/>
              <a:defRPr sz="900">
                <a:solidFill>
                  <a:srgbClr val="051357"/>
                </a:solidFill>
              </a:defRPr>
            </a:lvl5pPr>
            <a:lvl6pPr lvl="5" rtl="0">
              <a:lnSpc>
                <a:spcPct val="100000"/>
              </a:lnSpc>
              <a:spcBef>
                <a:spcPts val="0"/>
              </a:spcBef>
              <a:spcAft>
                <a:spcPts val="0"/>
              </a:spcAft>
              <a:buClr>
                <a:srgbClr val="051357"/>
              </a:buClr>
              <a:buSzPts val="900"/>
              <a:buNone/>
              <a:defRPr sz="900">
                <a:solidFill>
                  <a:srgbClr val="051357"/>
                </a:solidFill>
              </a:defRPr>
            </a:lvl6pPr>
            <a:lvl7pPr lvl="6" rtl="0">
              <a:lnSpc>
                <a:spcPct val="100000"/>
              </a:lnSpc>
              <a:spcBef>
                <a:spcPts val="0"/>
              </a:spcBef>
              <a:spcAft>
                <a:spcPts val="0"/>
              </a:spcAft>
              <a:buClr>
                <a:srgbClr val="051357"/>
              </a:buClr>
              <a:buSzPts val="900"/>
              <a:buNone/>
              <a:defRPr sz="900">
                <a:solidFill>
                  <a:srgbClr val="051357"/>
                </a:solidFill>
              </a:defRPr>
            </a:lvl7pPr>
            <a:lvl8pPr lvl="7" rtl="0">
              <a:lnSpc>
                <a:spcPct val="100000"/>
              </a:lnSpc>
              <a:spcBef>
                <a:spcPts val="0"/>
              </a:spcBef>
              <a:spcAft>
                <a:spcPts val="0"/>
              </a:spcAft>
              <a:buClr>
                <a:srgbClr val="051357"/>
              </a:buClr>
              <a:buSzPts val="900"/>
              <a:buNone/>
              <a:defRPr sz="900">
                <a:solidFill>
                  <a:srgbClr val="051357"/>
                </a:solidFill>
              </a:defRPr>
            </a:lvl8pPr>
            <a:lvl9pPr lvl="8" rtl="0">
              <a:lnSpc>
                <a:spcPct val="100000"/>
              </a:lnSpc>
              <a:spcBef>
                <a:spcPts val="0"/>
              </a:spcBef>
              <a:spcAft>
                <a:spcPts val="0"/>
              </a:spcAft>
              <a:buClr>
                <a:srgbClr val="051357"/>
              </a:buClr>
              <a:buSzPts val="900"/>
              <a:buNone/>
              <a:defRPr sz="900">
                <a:solidFill>
                  <a:srgbClr val="051357"/>
                </a:solidFill>
              </a:defRPr>
            </a:lvl9pPr>
          </a:lstStyle>
          <a:p>
            <a:endParaRPr/>
          </a:p>
        </p:txBody>
      </p:sp>
      <p:sp>
        <p:nvSpPr>
          <p:cNvPr id="13" name="Google Shape;13;p2"/>
          <p:cNvSpPr/>
          <p:nvPr/>
        </p:nvSpPr>
        <p:spPr>
          <a:xfrm>
            <a:off x="4693445" y="563575"/>
            <a:ext cx="4451400" cy="2781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 name="Google Shape;14;p2"/>
          <p:cNvSpPr txBox="1">
            <a:spLocks noGrp="1"/>
          </p:cNvSpPr>
          <p:nvPr>
            <p:ph type="ctrTitle" idx="2"/>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51357"/>
              </a:buClr>
              <a:buSzPts val="1200"/>
              <a:buFont typeface="Teko Medium"/>
              <a:buNone/>
              <a:defRPr sz="1200" b="0">
                <a:solidFill>
                  <a:srgbClr val="051357"/>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15" name="Google Shape;15;p2"/>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CUSTOM_4_1">
    <p:bg>
      <p:bgPr>
        <a:solidFill>
          <a:srgbClr val="F3F3F3"/>
        </a:soli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l="39013" r="44952"/>
          <a:stretch/>
        </p:blipFill>
        <p:spPr>
          <a:xfrm>
            <a:off x="0" y="-25"/>
            <a:ext cx="1466102" cy="5143500"/>
          </a:xfrm>
          <a:prstGeom prst="rect">
            <a:avLst/>
          </a:prstGeom>
          <a:noFill/>
          <a:ln>
            <a:noFill/>
          </a:ln>
        </p:spPr>
      </p:pic>
      <p:sp>
        <p:nvSpPr>
          <p:cNvPr id="18" name="Google Shape;18;p3"/>
          <p:cNvSpPr/>
          <p:nvPr/>
        </p:nvSpPr>
        <p:spPr>
          <a:xfrm>
            <a:off x="1667425" y="563557"/>
            <a:ext cx="330900" cy="45798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693445" y="563575"/>
            <a:ext cx="4451400" cy="278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 name="Google Shape;20;p3"/>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Font typeface="Teko Medium"/>
              <a:buNone/>
              <a:defRPr sz="1200" b="0">
                <a:solidFill>
                  <a:srgbClr val="F3F3F3"/>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21" name="Google Shape;21;p3"/>
          <p:cNvSpPr txBox="1">
            <a:spLocks noGrp="1"/>
          </p:cNvSpPr>
          <p:nvPr>
            <p:ph type="title" idx="2" hasCustomPrompt="1"/>
          </p:nvPr>
        </p:nvSpPr>
        <p:spPr>
          <a:xfrm>
            <a:off x="1466100" y="1084331"/>
            <a:ext cx="1992900" cy="9930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rgbClr val="051357"/>
              </a:buClr>
              <a:buSzPts val="7200"/>
              <a:buNone/>
              <a:defRPr sz="7200">
                <a:solidFill>
                  <a:srgbClr val="051357"/>
                </a:solidFill>
              </a:defRPr>
            </a:lvl1pPr>
            <a:lvl2pPr lvl="1" algn="r" rtl="0">
              <a:spcBef>
                <a:spcPts val="0"/>
              </a:spcBef>
              <a:spcAft>
                <a:spcPts val="0"/>
              </a:spcAft>
              <a:buClr>
                <a:srgbClr val="051357"/>
              </a:buClr>
              <a:buSzPts val="7200"/>
              <a:buNone/>
              <a:defRPr sz="7200">
                <a:solidFill>
                  <a:srgbClr val="051357"/>
                </a:solidFill>
              </a:defRPr>
            </a:lvl2pPr>
            <a:lvl3pPr lvl="2" algn="r" rtl="0">
              <a:spcBef>
                <a:spcPts val="0"/>
              </a:spcBef>
              <a:spcAft>
                <a:spcPts val="0"/>
              </a:spcAft>
              <a:buClr>
                <a:srgbClr val="051357"/>
              </a:buClr>
              <a:buSzPts val="7200"/>
              <a:buNone/>
              <a:defRPr sz="7200">
                <a:solidFill>
                  <a:srgbClr val="051357"/>
                </a:solidFill>
              </a:defRPr>
            </a:lvl3pPr>
            <a:lvl4pPr lvl="3" algn="r" rtl="0">
              <a:spcBef>
                <a:spcPts val="0"/>
              </a:spcBef>
              <a:spcAft>
                <a:spcPts val="0"/>
              </a:spcAft>
              <a:buClr>
                <a:srgbClr val="051357"/>
              </a:buClr>
              <a:buSzPts val="7200"/>
              <a:buNone/>
              <a:defRPr sz="7200">
                <a:solidFill>
                  <a:srgbClr val="051357"/>
                </a:solidFill>
              </a:defRPr>
            </a:lvl4pPr>
            <a:lvl5pPr lvl="4" algn="r" rtl="0">
              <a:spcBef>
                <a:spcPts val="0"/>
              </a:spcBef>
              <a:spcAft>
                <a:spcPts val="0"/>
              </a:spcAft>
              <a:buClr>
                <a:srgbClr val="051357"/>
              </a:buClr>
              <a:buSzPts val="7200"/>
              <a:buNone/>
              <a:defRPr sz="7200">
                <a:solidFill>
                  <a:srgbClr val="051357"/>
                </a:solidFill>
              </a:defRPr>
            </a:lvl5pPr>
            <a:lvl6pPr lvl="5" algn="r" rtl="0">
              <a:spcBef>
                <a:spcPts val="0"/>
              </a:spcBef>
              <a:spcAft>
                <a:spcPts val="0"/>
              </a:spcAft>
              <a:buClr>
                <a:srgbClr val="051357"/>
              </a:buClr>
              <a:buSzPts val="7200"/>
              <a:buNone/>
              <a:defRPr sz="7200">
                <a:solidFill>
                  <a:srgbClr val="051357"/>
                </a:solidFill>
              </a:defRPr>
            </a:lvl6pPr>
            <a:lvl7pPr lvl="6" algn="r" rtl="0">
              <a:spcBef>
                <a:spcPts val="0"/>
              </a:spcBef>
              <a:spcAft>
                <a:spcPts val="0"/>
              </a:spcAft>
              <a:buClr>
                <a:srgbClr val="051357"/>
              </a:buClr>
              <a:buSzPts val="7200"/>
              <a:buNone/>
              <a:defRPr sz="7200">
                <a:solidFill>
                  <a:srgbClr val="051357"/>
                </a:solidFill>
              </a:defRPr>
            </a:lvl7pPr>
            <a:lvl8pPr lvl="7" algn="r" rtl="0">
              <a:spcBef>
                <a:spcPts val="0"/>
              </a:spcBef>
              <a:spcAft>
                <a:spcPts val="0"/>
              </a:spcAft>
              <a:buClr>
                <a:srgbClr val="051357"/>
              </a:buClr>
              <a:buSzPts val="7200"/>
              <a:buNone/>
              <a:defRPr sz="7200">
                <a:solidFill>
                  <a:srgbClr val="051357"/>
                </a:solidFill>
              </a:defRPr>
            </a:lvl8pPr>
            <a:lvl9pPr lvl="8" algn="r" rtl="0">
              <a:spcBef>
                <a:spcPts val="0"/>
              </a:spcBef>
              <a:spcAft>
                <a:spcPts val="0"/>
              </a:spcAft>
              <a:buClr>
                <a:srgbClr val="051357"/>
              </a:buClr>
              <a:buSzPts val="7200"/>
              <a:buNone/>
              <a:defRPr sz="7200">
                <a:solidFill>
                  <a:srgbClr val="051357"/>
                </a:solidFill>
              </a:defRPr>
            </a:lvl9pPr>
          </a:lstStyle>
          <a:p>
            <a:r>
              <a:t>xx%</a:t>
            </a:r>
          </a:p>
        </p:txBody>
      </p:sp>
      <p:sp>
        <p:nvSpPr>
          <p:cNvPr id="22" name="Google Shape;22;p3"/>
          <p:cNvSpPr txBox="1">
            <a:spLocks noGrp="1"/>
          </p:cNvSpPr>
          <p:nvPr>
            <p:ph type="sldNum" idx="12"/>
          </p:nvPr>
        </p:nvSpPr>
        <p:spPr>
          <a:xfrm>
            <a:off x="459634" y="2374926"/>
            <a:ext cx="548700" cy="393600"/>
          </a:xfrm>
          <a:prstGeom prst="rect">
            <a:avLst/>
          </a:prstGeom>
          <a:noFill/>
          <a:ln>
            <a:noFill/>
          </a:ln>
        </p:spPr>
        <p:txBody>
          <a:bodyPr spcFirstLastPara="1" wrap="square" lIns="91425" tIns="91425" rIns="91425" bIns="91425" anchor="ctr" anchorCtr="0">
            <a:noAutofit/>
          </a:bodyPr>
          <a:lstStyle>
            <a:lvl1pPr lvl="0" algn="ctr">
              <a:buNone/>
              <a:defRPr sz="2400">
                <a:solidFill>
                  <a:srgbClr val="FFFFFF"/>
                </a:solidFill>
                <a:latin typeface="Teko Medium"/>
                <a:ea typeface="Teko Medium"/>
                <a:cs typeface="Teko Medium"/>
                <a:sym typeface="Teko Medium"/>
              </a:defRPr>
            </a:lvl1pPr>
            <a:lvl2pPr lvl="1" algn="ctr">
              <a:buNone/>
              <a:defRPr sz="2400">
                <a:solidFill>
                  <a:srgbClr val="FFFFFF"/>
                </a:solidFill>
                <a:latin typeface="Teko Medium"/>
                <a:ea typeface="Teko Medium"/>
                <a:cs typeface="Teko Medium"/>
                <a:sym typeface="Teko Medium"/>
              </a:defRPr>
            </a:lvl2pPr>
            <a:lvl3pPr lvl="2" algn="ctr">
              <a:buNone/>
              <a:defRPr sz="2400">
                <a:solidFill>
                  <a:srgbClr val="FFFFFF"/>
                </a:solidFill>
                <a:latin typeface="Teko Medium"/>
                <a:ea typeface="Teko Medium"/>
                <a:cs typeface="Teko Medium"/>
                <a:sym typeface="Teko Medium"/>
              </a:defRPr>
            </a:lvl3pPr>
            <a:lvl4pPr lvl="3" algn="ctr">
              <a:buNone/>
              <a:defRPr sz="2400">
                <a:solidFill>
                  <a:srgbClr val="FFFFFF"/>
                </a:solidFill>
                <a:latin typeface="Teko Medium"/>
                <a:ea typeface="Teko Medium"/>
                <a:cs typeface="Teko Medium"/>
                <a:sym typeface="Teko Medium"/>
              </a:defRPr>
            </a:lvl4pPr>
            <a:lvl5pPr lvl="4" algn="ctr">
              <a:buNone/>
              <a:defRPr sz="2400">
                <a:solidFill>
                  <a:srgbClr val="FFFFFF"/>
                </a:solidFill>
                <a:latin typeface="Teko Medium"/>
                <a:ea typeface="Teko Medium"/>
                <a:cs typeface="Teko Medium"/>
                <a:sym typeface="Teko Medium"/>
              </a:defRPr>
            </a:lvl5pPr>
            <a:lvl6pPr lvl="5" algn="ctr">
              <a:buNone/>
              <a:defRPr sz="2400">
                <a:solidFill>
                  <a:srgbClr val="FFFFFF"/>
                </a:solidFill>
                <a:latin typeface="Teko Medium"/>
                <a:ea typeface="Teko Medium"/>
                <a:cs typeface="Teko Medium"/>
                <a:sym typeface="Teko Medium"/>
              </a:defRPr>
            </a:lvl6pPr>
            <a:lvl7pPr lvl="6" algn="ctr">
              <a:buNone/>
              <a:defRPr sz="2400">
                <a:solidFill>
                  <a:srgbClr val="FFFFFF"/>
                </a:solidFill>
                <a:latin typeface="Teko Medium"/>
                <a:ea typeface="Teko Medium"/>
                <a:cs typeface="Teko Medium"/>
                <a:sym typeface="Teko Medium"/>
              </a:defRPr>
            </a:lvl7pPr>
            <a:lvl8pPr lvl="7" algn="ctr">
              <a:buNone/>
              <a:defRPr sz="2400">
                <a:solidFill>
                  <a:srgbClr val="FFFFFF"/>
                </a:solidFill>
                <a:latin typeface="Teko Medium"/>
                <a:ea typeface="Teko Medium"/>
                <a:cs typeface="Teko Medium"/>
                <a:sym typeface="Teko Medium"/>
              </a:defRPr>
            </a:lvl8pPr>
            <a:lvl9pPr lvl="8" algn="ctr">
              <a:buNone/>
              <a:defRPr sz="2400">
                <a:solidFill>
                  <a:srgbClr val="FFFFFF"/>
                </a:solidFill>
                <a:latin typeface="Teko Medium"/>
                <a:ea typeface="Teko Medium"/>
                <a:cs typeface="Teko Medium"/>
                <a:sym typeface="Teko Medium"/>
              </a:defRPr>
            </a:lvl9pPr>
          </a:lstStyle>
          <a:p>
            <a:pPr marL="0" lvl="0" indent="0" algn="ctr" rtl="0">
              <a:spcBef>
                <a:spcPts val="0"/>
              </a:spcBef>
              <a:spcAft>
                <a:spcPts val="0"/>
              </a:spcAft>
              <a:buNone/>
            </a:pPr>
            <a:fld id="{00000000-1234-1234-1234-123412341234}" type="slidenum">
              <a:rPr lang="es"/>
              <a:t>‹#›</a:t>
            </a:fld>
            <a:endParaRPr/>
          </a:p>
        </p:txBody>
      </p:sp>
      <p:sp>
        <p:nvSpPr>
          <p:cNvPr id="23" name="Google Shape;23;p3"/>
          <p:cNvSpPr txBox="1">
            <a:spLocks noGrp="1"/>
          </p:cNvSpPr>
          <p:nvPr>
            <p:ph type="title" idx="3" hasCustomPrompt="1"/>
          </p:nvPr>
        </p:nvSpPr>
        <p:spPr>
          <a:xfrm>
            <a:off x="1466100" y="2757955"/>
            <a:ext cx="1992900" cy="9696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rgbClr val="051357"/>
              </a:buClr>
              <a:buSzPts val="7200"/>
              <a:buNone/>
              <a:defRPr sz="7200">
                <a:solidFill>
                  <a:srgbClr val="051357"/>
                </a:solidFill>
              </a:defRPr>
            </a:lvl1pPr>
            <a:lvl2pPr lvl="1" algn="r" rtl="0">
              <a:spcBef>
                <a:spcPts val="0"/>
              </a:spcBef>
              <a:spcAft>
                <a:spcPts val="0"/>
              </a:spcAft>
              <a:buClr>
                <a:srgbClr val="051357"/>
              </a:buClr>
              <a:buSzPts val="7200"/>
              <a:buNone/>
              <a:defRPr sz="7200">
                <a:solidFill>
                  <a:srgbClr val="051357"/>
                </a:solidFill>
              </a:defRPr>
            </a:lvl2pPr>
            <a:lvl3pPr lvl="2" algn="r" rtl="0">
              <a:spcBef>
                <a:spcPts val="0"/>
              </a:spcBef>
              <a:spcAft>
                <a:spcPts val="0"/>
              </a:spcAft>
              <a:buClr>
                <a:srgbClr val="051357"/>
              </a:buClr>
              <a:buSzPts val="7200"/>
              <a:buNone/>
              <a:defRPr sz="7200">
                <a:solidFill>
                  <a:srgbClr val="051357"/>
                </a:solidFill>
              </a:defRPr>
            </a:lvl3pPr>
            <a:lvl4pPr lvl="3" algn="r" rtl="0">
              <a:spcBef>
                <a:spcPts val="0"/>
              </a:spcBef>
              <a:spcAft>
                <a:spcPts val="0"/>
              </a:spcAft>
              <a:buClr>
                <a:srgbClr val="051357"/>
              </a:buClr>
              <a:buSzPts val="7200"/>
              <a:buNone/>
              <a:defRPr sz="7200">
                <a:solidFill>
                  <a:srgbClr val="051357"/>
                </a:solidFill>
              </a:defRPr>
            </a:lvl4pPr>
            <a:lvl5pPr lvl="4" algn="r" rtl="0">
              <a:spcBef>
                <a:spcPts val="0"/>
              </a:spcBef>
              <a:spcAft>
                <a:spcPts val="0"/>
              </a:spcAft>
              <a:buClr>
                <a:srgbClr val="051357"/>
              </a:buClr>
              <a:buSzPts val="7200"/>
              <a:buNone/>
              <a:defRPr sz="7200">
                <a:solidFill>
                  <a:srgbClr val="051357"/>
                </a:solidFill>
              </a:defRPr>
            </a:lvl5pPr>
            <a:lvl6pPr lvl="5" algn="r" rtl="0">
              <a:spcBef>
                <a:spcPts val="0"/>
              </a:spcBef>
              <a:spcAft>
                <a:spcPts val="0"/>
              </a:spcAft>
              <a:buClr>
                <a:srgbClr val="051357"/>
              </a:buClr>
              <a:buSzPts val="7200"/>
              <a:buNone/>
              <a:defRPr sz="7200">
                <a:solidFill>
                  <a:srgbClr val="051357"/>
                </a:solidFill>
              </a:defRPr>
            </a:lvl6pPr>
            <a:lvl7pPr lvl="6" algn="r" rtl="0">
              <a:spcBef>
                <a:spcPts val="0"/>
              </a:spcBef>
              <a:spcAft>
                <a:spcPts val="0"/>
              </a:spcAft>
              <a:buClr>
                <a:srgbClr val="051357"/>
              </a:buClr>
              <a:buSzPts val="7200"/>
              <a:buNone/>
              <a:defRPr sz="7200">
                <a:solidFill>
                  <a:srgbClr val="051357"/>
                </a:solidFill>
              </a:defRPr>
            </a:lvl7pPr>
            <a:lvl8pPr lvl="7" algn="r" rtl="0">
              <a:spcBef>
                <a:spcPts val="0"/>
              </a:spcBef>
              <a:spcAft>
                <a:spcPts val="0"/>
              </a:spcAft>
              <a:buClr>
                <a:srgbClr val="051357"/>
              </a:buClr>
              <a:buSzPts val="7200"/>
              <a:buNone/>
              <a:defRPr sz="7200">
                <a:solidFill>
                  <a:srgbClr val="051357"/>
                </a:solidFill>
              </a:defRPr>
            </a:lvl8pPr>
            <a:lvl9pPr lvl="8" algn="r" rtl="0">
              <a:spcBef>
                <a:spcPts val="0"/>
              </a:spcBef>
              <a:spcAft>
                <a:spcPts val="0"/>
              </a:spcAft>
              <a:buClr>
                <a:srgbClr val="051357"/>
              </a:buClr>
              <a:buSzPts val="7200"/>
              <a:buNone/>
              <a:defRPr sz="7200">
                <a:solidFill>
                  <a:srgbClr val="051357"/>
                </a:solidFill>
              </a:defRPr>
            </a:lvl9pPr>
          </a:lstStyle>
          <a:p>
            <a:r>
              <a:t>xx%</a:t>
            </a:r>
          </a:p>
        </p:txBody>
      </p:sp>
      <p:sp>
        <p:nvSpPr>
          <p:cNvPr id="24" name="Google Shape;24;p3"/>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subTitle" idx="1"/>
          </p:nvPr>
        </p:nvSpPr>
        <p:spPr>
          <a:xfrm>
            <a:off x="3459025" y="617750"/>
            <a:ext cx="1862400" cy="158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1pPr>
            <a:lvl2pPr lvl="1"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2pPr>
            <a:lvl3pPr lvl="2"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3pPr>
            <a:lvl4pPr lvl="3"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4pPr>
            <a:lvl5pPr lvl="4"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5pPr>
            <a:lvl6pPr lvl="5"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6pPr>
            <a:lvl7pPr lvl="6"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7pPr>
            <a:lvl8pPr lvl="7"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8pPr>
            <a:lvl9pPr lvl="8"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9pPr>
          </a:lstStyle>
          <a:p>
            <a:endParaRPr/>
          </a:p>
        </p:txBody>
      </p:sp>
      <p:sp>
        <p:nvSpPr>
          <p:cNvPr id="27" name="Google Shape;27;p3"/>
          <p:cNvSpPr txBox="1">
            <a:spLocks noGrp="1"/>
          </p:cNvSpPr>
          <p:nvPr>
            <p:ph type="subTitle" idx="4"/>
          </p:nvPr>
        </p:nvSpPr>
        <p:spPr>
          <a:xfrm>
            <a:off x="3459025" y="2285109"/>
            <a:ext cx="1862400" cy="158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1pPr>
            <a:lvl2pPr lvl="1"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2pPr>
            <a:lvl3pPr lvl="2"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3pPr>
            <a:lvl4pPr lvl="3"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4pPr>
            <a:lvl5pPr lvl="4"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5pPr>
            <a:lvl6pPr lvl="5"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6pPr>
            <a:lvl7pPr lvl="6"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7pPr>
            <a:lvl8pPr lvl="7"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8pPr>
            <a:lvl9pPr lvl="8"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9pPr>
          </a:lstStyle>
          <a:p>
            <a:endParaRPr/>
          </a:p>
        </p:txBody>
      </p:sp>
      <p:sp>
        <p:nvSpPr>
          <p:cNvPr id="28" name="Google Shape;28;p3"/>
          <p:cNvSpPr txBox="1">
            <a:spLocks noGrp="1"/>
          </p:cNvSpPr>
          <p:nvPr>
            <p:ph type="title" idx="5" hasCustomPrompt="1"/>
          </p:nvPr>
        </p:nvSpPr>
        <p:spPr>
          <a:xfrm>
            <a:off x="4518675" y="1084331"/>
            <a:ext cx="1862400" cy="9930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rgbClr val="051357"/>
              </a:buClr>
              <a:buSzPts val="7200"/>
              <a:buNone/>
              <a:defRPr sz="7200">
                <a:solidFill>
                  <a:srgbClr val="051357"/>
                </a:solidFill>
              </a:defRPr>
            </a:lvl1pPr>
            <a:lvl2pPr lvl="1" algn="r" rtl="0">
              <a:spcBef>
                <a:spcPts val="0"/>
              </a:spcBef>
              <a:spcAft>
                <a:spcPts val="0"/>
              </a:spcAft>
              <a:buClr>
                <a:srgbClr val="051357"/>
              </a:buClr>
              <a:buSzPts val="7200"/>
              <a:buNone/>
              <a:defRPr sz="7200">
                <a:solidFill>
                  <a:srgbClr val="051357"/>
                </a:solidFill>
              </a:defRPr>
            </a:lvl2pPr>
            <a:lvl3pPr lvl="2" algn="r" rtl="0">
              <a:spcBef>
                <a:spcPts val="0"/>
              </a:spcBef>
              <a:spcAft>
                <a:spcPts val="0"/>
              </a:spcAft>
              <a:buClr>
                <a:srgbClr val="051357"/>
              </a:buClr>
              <a:buSzPts val="7200"/>
              <a:buNone/>
              <a:defRPr sz="7200">
                <a:solidFill>
                  <a:srgbClr val="051357"/>
                </a:solidFill>
              </a:defRPr>
            </a:lvl3pPr>
            <a:lvl4pPr lvl="3" algn="r" rtl="0">
              <a:spcBef>
                <a:spcPts val="0"/>
              </a:spcBef>
              <a:spcAft>
                <a:spcPts val="0"/>
              </a:spcAft>
              <a:buClr>
                <a:srgbClr val="051357"/>
              </a:buClr>
              <a:buSzPts val="7200"/>
              <a:buNone/>
              <a:defRPr sz="7200">
                <a:solidFill>
                  <a:srgbClr val="051357"/>
                </a:solidFill>
              </a:defRPr>
            </a:lvl4pPr>
            <a:lvl5pPr lvl="4" algn="r" rtl="0">
              <a:spcBef>
                <a:spcPts val="0"/>
              </a:spcBef>
              <a:spcAft>
                <a:spcPts val="0"/>
              </a:spcAft>
              <a:buClr>
                <a:srgbClr val="051357"/>
              </a:buClr>
              <a:buSzPts val="7200"/>
              <a:buNone/>
              <a:defRPr sz="7200">
                <a:solidFill>
                  <a:srgbClr val="051357"/>
                </a:solidFill>
              </a:defRPr>
            </a:lvl5pPr>
            <a:lvl6pPr lvl="5" algn="r" rtl="0">
              <a:spcBef>
                <a:spcPts val="0"/>
              </a:spcBef>
              <a:spcAft>
                <a:spcPts val="0"/>
              </a:spcAft>
              <a:buClr>
                <a:srgbClr val="051357"/>
              </a:buClr>
              <a:buSzPts val="7200"/>
              <a:buNone/>
              <a:defRPr sz="7200">
                <a:solidFill>
                  <a:srgbClr val="051357"/>
                </a:solidFill>
              </a:defRPr>
            </a:lvl6pPr>
            <a:lvl7pPr lvl="6" algn="r" rtl="0">
              <a:spcBef>
                <a:spcPts val="0"/>
              </a:spcBef>
              <a:spcAft>
                <a:spcPts val="0"/>
              </a:spcAft>
              <a:buClr>
                <a:srgbClr val="051357"/>
              </a:buClr>
              <a:buSzPts val="7200"/>
              <a:buNone/>
              <a:defRPr sz="7200">
                <a:solidFill>
                  <a:srgbClr val="051357"/>
                </a:solidFill>
              </a:defRPr>
            </a:lvl7pPr>
            <a:lvl8pPr lvl="7" algn="r" rtl="0">
              <a:spcBef>
                <a:spcPts val="0"/>
              </a:spcBef>
              <a:spcAft>
                <a:spcPts val="0"/>
              </a:spcAft>
              <a:buClr>
                <a:srgbClr val="051357"/>
              </a:buClr>
              <a:buSzPts val="7200"/>
              <a:buNone/>
              <a:defRPr sz="7200">
                <a:solidFill>
                  <a:srgbClr val="051357"/>
                </a:solidFill>
              </a:defRPr>
            </a:lvl8pPr>
            <a:lvl9pPr lvl="8" algn="r" rtl="0">
              <a:spcBef>
                <a:spcPts val="0"/>
              </a:spcBef>
              <a:spcAft>
                <a:spcPts val="0"/>
              </a:spcAft>
              <a:buClr>
                <a:srgbClr val="051357"/>
              </a:buClr>
              <a:buSzPts val="7200"/>
              <a:buNone/>
              <a:defRPr sz="7200">
                <a:solidFill>
                  <a:srgbClr val="051357"/>
                </a:solidFill>
              </a:defRPr>
            </a:lvl9pPr>
          </a:lstStyle>
          <a:p>
            <a:r>
              <a:t>xx%</a:t>
            </a:r>
          </a:p>
        </p:txBody>
      </p:sp>
      <p:sp>
        <p:nvSpPr>
          <p:cNvPr id="29" name="Google Shape;29;p3"/>
          <p:cNvSpPr txBox="1">
            <a:spLocks noGrp="1"/>
          </p:cNvSpPr>
          <p:nvPr>
            <p:ph type="title" idx="6" hasCustomPrompt="1"/>
          </p:nvPr>
        </p:nvSpPr>
        <p:spPr>
          <a:xfrm>
            <a:off x="4518675" y="2757955"/>
            <a:ext cx="1862400" cy="9696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rgbClr val="051357"/>
              </a:buClr>
              <a:buSzPts val="7200"/>
              <a:buNone/>
              <a:defRPr sz="7200">
                <a:solidFill>
                  <a:srgbClr val="051357"/>
                </a:solidFill>
              </a:defRPr>
            </a:lvl1pPr>
            <a:lvl2pPr lvl="1" algn="r" rtl="0">
              <a:spcBef>
                <a:spcPts val="0"/>
              </a:spcBef>
              <a:spcAft>
                <a:spcPts val="0"/>
              </a:spcAft>
              <a:buClr>
                <a:srgbClr val="051357"/>
              </a:buClr>
              <a:buSzPts val="7200"/>
              <a:buNone/>
              <a:defRPr sz="7200">
                <a:solidFill>
                  <a:srgbClr val="051357"/>
                </a:solidFill>
              </a:defRPr>
            </a:lvl2pPr>
            <a:lvl3pPr lvl="2" algn="r" rtl="0">
              <a:spcBef>
                <a:spcPts val="0"/>
              </a:spcBef>
              <a:spcAft>
                <a:spcPts val="0"/>
              </a:spcAft>
              <a:buClr>
                <a:srgbClr val="051357"/>
              </a:buClr>
              <a:buSzPts val="7200"/>
              <a:buNone/>
              <a:defRPr sz="7200">
                <a:solidFill>
                  <a:srgbClr val="051357"/>
                </a:solidFill>
              </a:defRPr>
            </a:lvl3pPr>
            <a:lvl4pPr lvl="3" algn="r" rtl="0">
              <a:spcBef>
                <a:spcPts val="0"/>
              </a:spcBef>
              <a:spcAft>
                <a:spcPts val="0"/>
              </a:spcAft>
              <a:buClr>
                <a:srgbClr val="051357"/>
              </a:buClr>
              <a:buSzPts val="7200"/>
              <a:buNone/>
              <a:defRPr sz="7200">
                <a:solidFill>
                  <a:srgbClr val="051357"/>
                </a:solidFill>
              </a:defRPr>
            </a:lvl4pPr>
            <a:lvl5pPr lvl="4" algn="r" rtl="0">
              <a:spcBef>
                <a:spcPts val="0"/>
              </a:spcBef>
              <a:spcAft>
                <a:spcPts val="0"/>
              </a:spcAft>
              <a:buClr>
                <a:srgbClr val="051357"/>
              </a:buClr>
              <a:buSzPts val="7200"/>
              <a:buNone/>
              <a:defRPr sz="7200">
                <a:solidFill>
                  <a:srgbClr val="051357"/>
                </a:solidFill>
              </a:defRPr>
            </a:lvl5pPr>
            <a:lvl6pPr lvl="5" algn="r" rtl="0">
              <a:spcBef>
                <a:spcPts val="0"/>
              </a:spcBef>
              <a:spcAft>
                <a:spcPts val="0"/>
              </a:spcAft>
              <a:buClr>
                <a:srgbClr val="051357"/>
              </a:buClr>
              <a:buSzPts val="7200"/>
              <a:buNone/>
              <a:defRPr sz="7200">
                <a:solidFill>
                  <a:srgbClr val="051357"/>
                </a:solidFill>
              </a:defRPr>
            </a:lvl6pPr>
            <a:lvl7pPr lvl="6" algn="r" rtl="0">
              <a:spcBef>
                <a:spcPts val="0"/>
              </a:spcBef>
              <a:spcAft>
                <a:spcPts val="0"/>
              </a:spcAft>
              <a:buClr>
                <a:srgbClr val="051357"/>
              </a:buClr>
              <a:buSzPts val="7200"/>
              <a:buNone/>
              <a:defRPr sz="7200">
                <a:solidFill>
                  <a:srgbClr val="051357"/>
                </a:solidFill>
              </a:defRPr>
            </a:lvl7pPr>
            <a:lvl8pPr lvl="7" algn="r" rtl="0">
              <a:spcBef>
                <a:spcPts val="0"/>
              </a:spcBef>
              <a:spcAft>
                <a:spcPts val="0"/>
              </a:spcAft>
              <a:buClr>
                <a:srgbClr val="051357"/>
              </a:buClr>
              <a:buSzPts val="7200"/>
              <a:buNone/>
              <a:defRPr sz="7200">
                <a:solidFill>
                  <a:srgbClr val="051357"/>
                </a:solidFill>
              </a:defRPr>
            </a:lvl8pPr>
            <a:lvl9pPr lvl="8" algn="r" rtl="0">
              <a:spcBef>
                <a:spcPts val="0"/>
              </a:spcBef>
              <a:spcAft>
                <a:spcPts val="0"/>
              </a:spcAft>
              <a:buClr>
                <a:srgbClr val="051357"/>
              </a:buClr>
              <a:buSzPts val="7200"/>
              <a:buNone/>
              <a:defRPr sz="7200">
                <a:solidFill>
                  <a:srgbClr val="051357"/>
                </a:solidFill>
              </a:defRPr>
            </a:lvl9pPr>
          </a:lstStyle>
          <a:p>
            <a:r>
              <a:t>xx%</a:t>
            </a:r>
          </a:p>
        </p:txBody>
      </p:sp>
      <p:sp>
        <p:nvSpPr>
          <p:cNvPr id="30" name="Google Shape;30;p3"/>
          <p:cNvSpPr txBox="1">
            <a:spLocks noGrp="1"/>
          </p:cNvSpPr>
          <p:nvPr>
            <p:ph type="subTitle" idx="7"/>
          </p:nvPr>
        </p:nvSpPr>
        <p:spPr>
          <a:xfrm>
            <a:off x="6381075" y="617750"/>
            <a:ext cx="1862400" cy="158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1pPr>
            <a:lvl2pPr lvl="1"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2pPr>
            <a:lvl3pPr lvl="2"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3pPr>
            <a:lvl4pPr lvl="3"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4pPr>
            <a:lvl5pPr lvl="4"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5pPr>
            <a:lvl6pPr lvl="5"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6pPr>
            <a:lvl7pPr lvl="6"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7pPr>
            <a:lvl8pPr lvl="7"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8pPr>
            <a:lvl9pPr lvl="8"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9pPr>
          </a:lstStyle>
          <a:p>
            <a:endParaRPr/>
          </a:p>
        </p:txBody>
      </p:sp>
      <p:sp>
        <p:nvSpPr>
          <p:cNvPr id="31" name="Google Shape;31;p3"/>
          <p:cNvSpPr txBox="1">
            <a:spLocks noGrp="1"/>
          </p:cNvSpPr>
          <p:nvPr>
            <p:ph type="subTitle" idx="8"/>
          </p:nvPr>
        </p:nvSpPr>
        <p:spPr>
          <a:xfrm>
            <a:off x="6381075" y="2285109"/>
            <a:ext cx="1862400" cy="158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1pPr>
            <a:lvl2pPr lvl="1"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2pPr>
            <a:lvl3pPr lvl="2"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3pPr>
            <a:lvl4pPr lvl="3"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4pPr>
            <a:lvl5pPr lvl="4"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5pPr>
            <a:lvl6pPr lvl="5"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6pPr>
            <a:lvl7pPr lvl="6"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7pPr>
            <a:lvl8pPr lvl="7"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8pPr>
            <a:lvl9pPr lvl="8" rtl="0">
              <a:lnSpc>
                <a:spcPct val="100000"/>
              </a:lnSpc>
              <a:spcBef>
                <a:spcPts val="0"/>
              </a:spcBef>
              <a:spcAft>
                <a:spcPts val="0"/>
              </a:spcAft>
              <a:buClr>
                <a:srgbClr val="051357"/>
              </a:buClr>
              <a:buSzPts val="1600"/>
              <a:buFont typeface="Teko Medium"/>
              <a:buNone/>
              <a:defRPr sz="1600">
                <a:solidFill>
                  <a:srgbClr val="051357"/>
                </a:solidFill>
                <a:latin typeface="Teko Medium"/>
                <a:ea typeface="Teko Medium"/>
                <a:cs typeface="Teko Medium"/>
                <a:sym typeface="Teko Medium"/>
              </a:defRPr>
            </a:lvl9pPr>
          </a:lstStyle>
          <a:p>
            <a:endParaRPr/>
          </a:p>
        </p:txBody>
      </p:sp>
      <p:sp>
        <p:nvSpPr>
          <p:cNvPr id="32" name="Google Shape;32;p3"/>
          <p:cNvSpPr txBox="1">
            <a:spLocks noGrp="1"/>
          </p:cNvSpPr>
          <p:nvPr>
            <p:ph type="subTitle" idx="9"/>
          </p:nvPr>
        </p:nvSpPr>
        <p:spPr>
          <a:xfrm>
            <a:off x="3459000" y="2037685"/>
            <a:ext cx="1682700" cy="4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44E72"/>
              </a:buClr>
              <a:buSzPts val="1200"/>
              <a:buNone/>
              <a:defRPr sz="1200">
                <a:solidFill>
                  <a:srgbClr val="544E72"/>
                </a:solidFill>
              </a:defRPr>
            </a:lvl1pPr>
            <a:lvl2pPr lvl="1" rtl="0">
              <a:lnSpc>
                <a:spcPct val="100000"/>
              </a:lnSpc>
              <a:spcBef>
                <a:spcPts val="0"/>
              </a:spcBef>
              <a:spcAft>
                <a:spcPts val="0"/>
              </a:spcAft>
              <a:buClr>
                <a:srgbClr val="544E72"/>
              </a:buClr>
              <a:buSzPts val="1200"/>
              <a:buNone/>
              <a:defRPr sz="1200">
                <a:solidFill>
                  <a:srgbClr val="544E72"/>
                </a:solidFill>
              </a:defRPr>
            </a:lvl2pPr>
            <a:lvl3pPr lvl="2" rtl="0">
              <a:lnSpc>
                <a:spcPct val="100000"/>
              </a:lnSpc>
              <a:spcBef>
                <a:spcPts val="0"/>
              </a:spcBef>
              <a:spcAft>
                <a:spcPts val="0"/>
              </a:spcAft>
              <a:buClr>
                <a:srgbClr val="544E72"/>
              </a:buClr>
              <a:buSzPts val="1200"/>
              <a:buNone/>
              <a:defRPr sz="1200">
                <a:solidFill>
                  <a:srgbClr val="544E72"/>
                </a:solidFill>
              </a:defRPr>
            </a:lvl3pPr>
            <a:lvl4pPr lvl="3" rtl="0">
              <a:lnSpc>
                <a:spcPct val="100000"/>
              </a:lnSpc>
              <a:spcBef>
                <a:spcPts val="0"/>
              </a:spcBef>
              <a:spcAft>
                <a:spcPts val="0"/>
              </a:spcAft>
              <a:buClr>
                <a:srgbClr val="544E72"/>
              </a:buClr>
              <a:buSzPts val="1200"/>
              <a:buNone/>
              <a:defRPr sz="1200">
                <a:solidFill>
                  <a:srgbClr val="544E72"/>
                </a:solidFill>
              </a:defRPr>
            </a:lvl4pPr>
            <a:lvl5pPr lvl="4" rtl="0">
              <a:lnSpc>
                <a:spcPct val="100000"/>
              </a:lnSpc>
              <a:spcBef>
                <a:spcPts val="0"/>
              </a:spcBef>
              <a:spcAft>
                <a:spcPts val="0"/>
              </a:spcAft>
              <a:buClr>
                <a:srgbClr val="544E72"/>
              </a:buClr>
              <a:buSzPts val="1200"/>
              <a:buNone/>
              <a:defRPr sz="1200">
                <a:solidFill>
                  <a:srgbClr val="544E72"/>
                </a:solidFill>
              </a:defRPr>
            </a:lvl5pPr>
            <a:lvl6pPr lvl="5" rtl="0">
              <a:lnSpc>
                <a:spcPct val="100000"/>
              </a:lnSpc>
              <a:spcBef>
                <a:spcPts val="0"/>
              </a:spcBef>
              <a:spcAft>
                <a:spcPts val="0"/>
              </a:spcAft>
              <a:buClr>
                <a:srgbClr val="544E72"/>
              </a:buClr>
              <a:buSzPts val="1200"/>
              <a:buNone/>
              <a:defRPr sz="1200">
                <a:solidFill>
                  <a:srgbClr val="544E72"/>
                </a:solidFill>
              </a:defRPr>
            </a:lvl6pPr>
            <a:lvl7pPr lvl="6" rtl="0">
              <a:lnSpc>
                <a:spcPct val="100000"/>
              </a:lnSpc>
              <a:spcBef>
                <a:spcPts val="0"/>
              </a:spcBef>
              <a:spcAft>
                <a:spcPts val="0"/>
              </a:spcAft>
              <a:buClr>
                <a:srgbClr val="544E72"/>
              </a:buClr>
              <a:buSzPts val="1200"/>
              <a:buNone/>
              <a:defRPr sz="1200">
                <a:solidFill>
                  <a:srgbClr val="544E72"/>
                </a:solidFill>
              </a:defRPr>
            </a:lvl7pPr>
            <a:lvl8pPr lvl="7" rtl="0">
              <a:lnSpc>
                <a:spcPct val="100000"/>
              </a:lnSpc>
              <a:spcBef>
                <a:spcPts val="0"/>
              </a:spcBef>
              <a:spcAft>
                <a:spcPts val="0"/>
              </a:spcAft>
              <a:buClr>
                <a:srgbClr val="544E72"/>
              </a:buClr>
              <a:buSzPts val="1200"/>
              <a:buNone/>
              <a:defRPr sz="1200">
                <a:solidFill>
                  <a:srgbClr val="544E72"/>
                </a:solidFill>
              </a:defRPr>
            </a:lvl8pPr>
            <a:lvl9pPr lvl="8" rtl="0">
              <a:lnSpc>
                <a:spcPct val="100000"/>
              </a:lnSpc>
              <a:spcBef>
                <a:spcPts val="0"/>
              </a:spcBef>
              <a:spcAft>
                <a:spcPts val="0"/>
              </a:spcAft>
              <a:buClr>
                <a:srgbClr val="544E72"/>
              </a:buClr>
              <a:buSzPts val="1200"/>
              <a:buNone/>
              <a:defRPr sz="1200">
                <a:solidFill>
                  <a:srgbClr val="544E72"/>
                </a:solidFill>
              </a:defRPr>
            </a:lvl9pPr>
          </a:lstStyle>
          <a:p>
            <a:endParaRPr/>
          </a:p>
        </p:txBody>
      </p:sp>
      <p:sp>
        <p:nvSpPr>
          <p:cNvPr id="33" name="Google Shape;33;p3"/>
          <p:cNvSpPr txBox="1">
            <a:spLocks noGrp="1"/>
          </p:cNvSpPr>
          <p:nvPr>
            <p:ph type="subTitle" idx="13"/>
          </p:nvPr>
        </p:nvSpPr>
        <p:spPr>
          <a:xfrm>
            <a:off x="6381075" y="2037685"/>
            <a:ext cx="1682700" cy="4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44E72"/>
              </a:buClr>
              <a:buSzPts val="1200"/>
              <a:buNone/>
              <a:defRPr sz="1200">
                <a:solidFill>
                  <a:srgbClr val="544E72"/>
                </a:solidFill>
              </a:defRPr>
            </a:lvl1pPr>
            <a:lvl2pPr lvl="1" rtl="0">
              <a:lnSpc>
                <a:spcPct val="100000"/>
              </a:lnSpc>
              <a:spcBef>
                <a:spcPts val="0"/>
              </a:spcBef>
              <a:spcAft>
                <a:spcPts val="0"/>
              </a:spcAft>
              <a:buClr>
                <a:srgbClr val="544E72"/>
              </a:buClr>
              <a:buSzPts val="1200"/>
              <a:buNone/>
              <a:defRPr sz="1200">
                <a:solidFill>
                  <a:srgbClr val="544E72"/>
                </a:solidFill>
              </a:defRPr>
            </a:lvl2pPr>
            <a:lvl3pPr lvl="2" rtl="0">
              <a:lnSpc>
                <a:spcPct val="100000"/>
              </a:lnSpc>
              <a:spcBef>
                <a:spcPts val="0"/>
              </a:spcBef>
              <a:spcAft>
                <a:spcPts val="0"/>
              </a:spcAft>
              <a:buClr>
                <a:srgbClr val="544E72"/>
              </a:buClr>
              <a:buSzPts val="1200"/>
              <a:buNone/>
              <a:defRPr sz="1200">
                <a:solidFill>
                  <a:srgbClr val="544E72"/>
                </a:solidFill>
              </a:defRPr>
            </a:lvl3pPr>
            <a:lvl4pPr lvl="3" rtl="0">
              <a:lnSpc>
                <a:spcPct val="100000"/>
              </a:lnSpc>
              <a:spcBef>
                <a:spcPts val="0"/>
              </a:spcBef>
              <a:spcAft>
                <a:spcPts val="0"/>
              </a:spcAft>
              <a:buClr>
                <a:srgbClr val="544E72"/>
              </a:buClr>
              <a:buSzPts val="1200"/>
              <a:buNone/>
              <a:defRPr sz="1200">
                <a:solidFill>
                  <a:srgbClr val="544E72"/>
                </a:solidFill>
              </a:defRPr>
            </a:lvl4pPr>
            <a:lvl5pPr lvl="4" rtl="0">
              <a:lnSpc>
                <a:spcPct val="100000"/>
              </a:lnSpc>
              <a:spcBef>
                <a:spcPts val="0"/>
              </a:spcBef>
              <a:spcAft>
                <a:spcPts val="0"/>
              </a:spcAft>
              <a:buClr>
                <a:srgbClr val="544E72"/>
              </a:buClr>
              <a:buSzPts val="1200"/>
              <a:buNone/>
              <a:defRPr sz="1200">
                <a:solidFill>
                  <a:srgbClr val="544E72"/>
                </a:solidFill>
              </a:defRPr>
            </a:lvl5pPr>
            <a:lvl6pPr lvl="5" rtl="0">
              <a:lnSpc>
                <a:spcPct val="100000"/>
              </a:lnSpc>
              <a:spcBef>
                <a:spcPts val="0"/>
              </a:spcBef>
              <a:spcAft>
                <a:spcPts val="0"/>
              </a:spcAft>
              <a:buClr>
                <a:srgbClr val="544E72"/>
              </a:buClr>
              <a:buSzPts val="1200"/>
              <a:buNone/>
              <a:defRPr sz="1200">
                <a:solidFill>
                  <a:srgbClr val="544E72"/>
                </a:solidFill>
              </a:defRPr>
            </a:lvl6pPr>
            <a:lvl7pPr lvl="6" rtl="0">
              <a:lnSpc>
                <a:spcPct val="100000"/>
              </a:lnSpc>
              <a:spcBef>
                <a:spcPts val="0"/>
              </a:spcBef>
              <a:spcAft>
                <a:spcPts val="0"/>
              </a:spcAft>
              <a:buClr>
                <a:srgbClr val="544E72"/>
              </a:buClr>
              <a:buSzPts val="1200"/>
              <a:buNone/>
              <a:defRPr sz="1200">
                <a:solidFill>
                  <a:srgbClr val="544E72"/>
                </a:solidFill>
              </a:defRPr>
            </a:lvl7pPr>
            <a:lvl8pPr lvl="7" rtl="0">
              <a:lnSpc>
                <a:spcPct val="100000"/>
              </a:lnSpc>
              <a:spcBef>
                <a:spcPts val="0"/>
              </a:spcBef>
              <a:spcAft>
                <a:spcPts val="0"/>
              </a:spcAft>
              <a:buClr>
                <a:srgbClr val="544E72"/>
              </a:buClr>
              <a:buSzPts val="1200"/>
              <a:buNone/>
              <a:defRPr sz="1200">
                <a:solidFill>
                  <a:srgbClr val="544E72"/>
                </a:solidFill>
              </a:defRPr>
            </a:lvl8pPr>
            <a:lvl9pPr lvl="8" rtl="0">
              <a:lnSpc>
                <a:spcPct val="100000"/>
              </a:lnSpc>
              <a:spcBef>
                <a:spcPts val="0"/>
              </a:spcBef>
              <a:spcAft>
                <a:spcPts val="0"/>
              </a:spcAft>
              <a:buClr>
                <a:srgbClr val="544E72"/>
              </a:buClr>
              <a:buSzPts val="1200"/>
              <a:buNone/>
              <a:defRPr sz="1200">
                <a:solidFill>
                  <a:srgbClr val="544E72"/>
                </a:solidFill>
              </a:defRPr>
            </a:lvl9pPr>
          </a:lstStyle>
          <a:p>
            <a:endParaRPr/>
          </a:p>
        </p:txBody>
      </p:sp>
      <p:sp>
        <p:nvSpPr>
          <p:cNvPr id="34" name="Google Shape;34;p3"/>
          <p:cNvSpPr txBox="1">
            <a:spLocks noGrp="1"/>
          </p:cNvSpPr>
          <p:nvPr>
            <p:ph type="subTitle" idx="14"/>
          </p:nvPr>
        </p:nvSpPr>
        <p:spPr>
          <a:xfrm>
            <a:off x="3459000" y="3727465"/>
            <a:ext cx="1682700" cy="4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44E72"/>
              </a:buClr>
              <a:buSzPts val="1200"/>
              <a:buNone/>
              <a:defRPr sz="1200">
                <a:solidFill>
                  <a:srgbClr val="544E72"/>
                </a:solidFill>
              </a:defRPr>
            </a:lvl1pPr>
            <a:lvl2pPr lvl="1" rtl="0">
              <a:lnSpc>
                <a:spcPct val="100000"/>
              </a:lnSpc>
              <a:spcBef>
                <a:spcPts val="0"/>
              </a:spcBef>
              <a:spcAft>
                <a:spcPts val="0"/>
              </a:spcAft>
              <a:buClr>
                <a:srgbClr val="544E72"/>
              </a:buClr>
              <a:buSzPts val="1200"/>
              <a:buNone/>
              <a:defRPr sz="1200">
                <a:solidFill>
                  <a:srgbClr val="544E72"/>
                </a:solidFill>
              </a:defRPr>
            </a:lvl2pPr>
            <a:lvl3pPr lvl="2" rtl="0">
              <a:lnSpc>
                <a:spcPct val="100000"/>
              </a:lnSpc>
              <a:spcBef>
                <a:spcPts val="0"/>
              </a:spcBef>
              <a:spcAft>
                <a:spcPts val="0"/>
              </a:spcAft>
              <a:buClr>
                <a:srgbClr val="544E72"/>
              </a:buClr>
              <a:buSzPts val="1200"/>
              <a:buNone/>
              <a:defRPr sz="1200">
                <a:solidFill>
                  <a:srgbClr val="544E72"/>
                </a:solidFill>
              </a:defRPr>
            </a:lvl3pPr>
            <a:lvl4pPr lvl="3" rtl="0">
              <a:lnSpc>
                <a:spcPct val="100000"/>
              </a:lnSpc>
              <a:spcBef>
                <a:spcPts val="0"/>
              </a:spcBef>
              <a:spcAft>
                <a:spcPts val="0"/>
              </a:spcAft>
              <a:buClr>
                <a:srgbClr val="544E72"/>
              </a:buClr>
              <a:buSzPts val="1200"/>
              <a:buNone/>
              <a:defRPr sz="1200">
                <a:solidFill>
                  <a:srgbClr val="544E72"/>
                </a:solidFill>
              </a:defRPr>
            </a:lvl4pPr>
            <a:lvl5pPr lvl="4" rtl="0">
              <a:lnSpc>
                <a:spcPct val="100000"/>
              </a:lnSpc>
              <a:spcBef>
                <a:spcPts val="0"/>
              </a:spcBef>
              <a:spcAft>
                <a:spcPts val="0"/>
              </a:spcAft>
              <a:buClr>
                <a:srgbClr val="544E72"/>
              </a:buClr>
              <a:buSzPts val="1200"/>
              <a:buNone/>
              <a:defRPr sz="1200">
                <a:solidFill>
                  <a:srgbClr val="544E72"/>
                </a:solidFill>
              </a:defRPr>
            </a:lvl5pPr>
            <a:lvl6pPr lvl="5" rtl="0">
              <a:lnSpc>
                <a:spcPct val="100000"/>
              </a:lnSpc>
              <a:spcBef>
                <a:spcPts val="0"/>
              </a:spcBef>
              <a:spcAft>
                <a:spcPts val="0"/>
              </a:spcAft>
              <a:buClr>
                <a:srgbClr val="544E72"/>
              </a:buClr>
              <a:buSzPts val="1200"/>
              <a:buNone/>
              <a:defRPr sz="1200">
                <a:solidFill>
                  <a:srgbClr val="544E72"/>
                </a:solidFill>
              </a:defRPr>
            </a:lvl6pPr>
            <a:lvl7pPr lvl="6" rtl="0">
              <a:lnSpc>
                <a:spcPct val="100000"/>
              </a:lnSpc>
              <a:spcBef>
                <a:spcPts val="0"/>
              </a:spcBef>
              <a:spcAft>
                <a:spcPts val="0"/>
              </a:spcAft>
              <a:buClr>
                <a:srgbClr val="544E72"/>
              </a:buClr>
              <a:buSzPts val="1200"/>
              <a:buNone/>
              <a:defRPr sz="1200">
                <a:solidFill>
                  <a:srgbClr val="544E72"/>
                </a:solidFill>
              </a:defRPr>
            </a:lvl7pPr>
            <a:lvl8pPr lvl="7" rtl="0">
              <a:lnSpc>
                <a:spcPct val="100000"/>
              </a:lnSpc>
              <a:spcBef>
                <a:spcPts val="0"/>
              </a:spcBef>
              <a:spcAft>
                <a:spcPts val="0"/>
              </a:spcAft>
              <a:buClr>
                <a:srgbClr val="544E72"/>
              </a:buClr>
              <a:buSzPts val="1200"/>
              <a:buNone/>
              <a:defRPr sz="1200">
                <a:solidFill>
                  <a:srgbClr val="544E72"/>
                </a:solidFill>
              </a:defRPr>
            </a:lvl8pPr>
            <a:lvl9pPr lvl="8" rtl="0">
              <a:lnSpc>
                <a:spcPct val="100000"/>
              </a:lnSpc>
              <a:spcBef>
                <a:spcPts val="0"/>
              </a:spcBef>
              <a:spcAft>
                <a:spcPts val="0"/>
              </a:spcAft>
              <a:buClr>
                <a:srgbClr val="544E72"/>
              </a:buClr>
              <a:buSzPts val="1200"/>
              <a:buNone/>
              <a:defRPr sz="1200">
                <a:solidFill>
                  <a:srgbClr val="544E72"/>
                </a:solidFill>
              </a:defRPr>
            </a:lvl9pPr>
          </a:lstStyle>
          <a:p>
            <a:endParaRPr/>
          </a:p>
        </p:txBody>
      </p:sp>
      <p:sp>
        <p:nvSpPr>
          <p:cNvPr id="35" name="Google Shape;35;p3"/>
          <p:cNvSpPr txBox="1">
            <a:spLocks noGrp="1"/>
          </p:cNvSpPr>
          <p:nvPr>
            <p:ph type="subTitle" idx="15"/>
          </p:nvPr>
        </p:nvSpPr>
        <p:spPr>
          <a:xfrm>
            <a:off x="6381075" y="3727465"/>
            <a:ext cx="1682700" cy="4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44E72"/>
              </a:buClr>
              <a:buSzPts val="1200"/>
              <a:buNone/>
              <a:defRPr sz="1200">
                <a:solidFill>
                  <a:srgbClr val="544E72"/>
                </a:solidFill>
              </a:defRPr>
            </a:lvl1pPr>
            <a:lvl2pPr lvl="1" rtl="0">
              <a:lnSpc>
                <a:spcPct val="100000"/>
              </a:lnSpc>
              <a:spcBef>
                <a:spcPts val="0"/>
              </a:spcBef>
              <a:spcAft>
                <a:spcPts val="0"/>
              </a:spcAft>
              <a:buClr>
                <a:srgbClr val="544E72"/>
              </a:buClr>
              <a:buSzPts val="1200"/>
              <a:buNone/>
              <a:defRPr sz="1200">
                <a:solidFill>
                  <a:srgbClr val="544E72"/>
                </a:solidFill>
              </a:defRPr>
            </a:lvl2pPr>
            <a:lvl3pPr lvl="2" rtl="0">
              <a:lnSpc>
                <a:spcPct val="100000"/>
              </a:lnSpc>
              <a:spcBef>
                <a:spcPts val="0"/>
              </a:spcBef>
              <a:spcAft>
                <a:spcPts val="0"/>
              </a:spcAft>
              <a:buClr>
                <a:srgbClr val="544E72"/>
              </a:buClr>
              <a:buSzPts val="1200"/>
              <a:buNone/>
              <a:defRPr sz="1200">
                <a:solidFill>
                  <a:srgbClr val="544E72"/>
                </a:solidFill>
              </a:defRPr>
            </a:lvl3pPr>
            <a:lvl4pPr lvl="3" rtl="0">
              <a:lnSpc>
                <a:spcPct val="100000"/>
              </a:lnSpc>
              <a:spcBef>
                <a:spcPts val="0"/>
              </a:spcBef>
              <a:spcAft>
                <a:spcPts val="0"/>
              </a:spcAft>
              <a:buClr>
                <a:srgbClr val="544E72"/>
              </a:buClr>
              <a:buSzPts val="1200"/>
              <a:buNone/>
              <a:defRPr sz="1200">
                <a:solidFill>
                  <a:srgbClr val="544E72"/>
                </a:solidFill>
              </a:defRPr>
            </a:lvl4pPr>
            <a:lvl5pPr lvl="4" rtl="0">
              <a:lnSpc>
                <a:spcPct val="100000"/>
              </a:lnSpc>
              <a:spcBef>
                <a:spcPts val="0"/>
              </a:spcBef>
              <a:spcAft>
                <a:spcPts val="0"/>
              </a:spcAft>
              <a:buClr>
                <a:srgbClr val="544E72"/>
              </a:buClr>
              <a:buSzPts val="1200"/>
              <a:buNone/>
              <a:defRPr sz="1200">
                <a:solidFill>
                  <a:srgbClr val="544E72"/>
                </a:solidFill>
              </a:defRPr>
            </a:lvl5pPr>
            <a:lvl6pPr lvl="5" rtl="0">
              <a:lnSpc>
                <a:spcPct val="100000"/>
              </a:lnSpc>
              <a:spcBef>
                <a:spcPts val="0"/>
              </a:spcBef>
              <a:spcAft>
                <a:spcPts val="0"/>
              </a:spcAft>
              <a:buClr>
                <a:srgbClr val="544E72"/>
              </a:buClr>
              <a:buSzPts val="1200"/>
              <a:buNone/>
              <a:defRPr sz="1200">
                <a:solidFill>
                  <a:srgbClr val="544E72"/>
                </a:solidFill>
              </a:defRPr>
            </a:lvl6pPr>
            <a:lvl7pPr lvl="6" rtl="0">
              <a:lnSpc>
                <a:spcPct val="100000"/>
              </a:lnSpc>
              <a:spcBef>
                <a:spcPts val="0"/>
              </a:spcBef>
              <a:spcAft>
                <a:spcPts val="0"/>
              </a:spcAft>
              <a:buClr>
                <a:srgbClr val="544E72"/>
              </a:buClr>
              <a:buSzPts val="1200"/>
              <a:buNone/>
              <a:defRPr sz="1200">
                <a:solidFill>
                  <a:srgbClr val="544E72"/>
                </a:solidFill>
              </a:defRPr>
            </a:lvl7pPr>
            <a:lvl8pPr lvl="7" rtl="0">
              <a:lnSpc>
                <a:spcPct val="100000"/>
              </a:lnSpc>
              <a:spcBef>
                <a:spcPts val="0"/>
              </a:spcBef>
              <a:spcAft>
                <a:spcPts val="0"/>
              </a:spcAft>
              <a:buClr>
                <a:srgbClr val="544E72"/>
              </a:buClr>
              <a:buSzPts val="1200"/>
              <a:buNone/>
              <a:defRPr sz="1200">
                <a:solidFill>
                  <a:srgbClr val="544E72"/>
                </a:solidFill>
              </a:defRPr>
            </a:lvl8pPr>
            <a:lvl9pPr lvl="8" rtl="0">
              <a:lnSpc>
                <a:spcPct val="100000"/>
              </a:lnSpc>
              <a:spcBef>
                <a:spcPts val="0"/>
              </a:spcBef>
              <a:spcAft>
                <a:spcPts val="0"/>
              </a:spcAft>
              <a:buClr>
                <a:srgbClr val="544E72"/>
              </a:buClr>
              <a:buSzPts val="1200"/>
              <a:buNone/>
              <a:defRPr sz="1200">
                <a:solidFill>
                  <a:srgbClr val="544E7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_1">
    <p:bg>
      <p:bgPr>
        <a:solidFill>
          <a:srgbClr val="F3F3F3"/>
        </a:solidFill>
        <a:effectLst/>
      </p:bgPr>
    </p:bg>
    <p:spTree>
      <p:nvGrpSpPr>
        <p:cNvPr id="1" name="Shape 36"/>
        <p:cNvGrpSpPr/>
        <p:nvPr/>
      </p:nvGrpSpPr>
      <p:grpSpPr>
        <a:xfrm>
          <a:off x="0" y="0"/>
          <a:ext cx="0" cy="0"/>
          <a:chOff x="0" y="0"/>
          <a:chExt cx="0" cy="0"/>
        </a:xfrm>
      </p:grpSpPr>
      <p:sp>
        <p:nvSpPr>
          <p:cNvPr id="37" name="Google Shape;37;p4"/>
          <p:cNvSpPr/>
          <p:nvPr/>
        </p:nvSpPr>
        <p:spPr>
          <a:xfrm>
            <a:off x="4693450" y="2702550"/>
            <a:ext cx="4451400" cy="20538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 name="Google Shape;38;p4"/>
          <p:cNvSpPr/>
          <p:nvPr/>
        </p:nvSpPr>
        <p:spPr>
          <a:xfrm>
            <a:off x="25" y="-25"/>
            <a:ext cx="1467900" cy="51435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1667425" y="-21"/>
            <a:ext cx="330900" cy="8418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4693445" y="563575"/>
            <a:ext cx="4451400" cy="2781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 name="Google Shape;41;p4"/>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51357"/>
              </a:buClr>
              <a:buSzPts val="1200"/>
              <a:buFont typeface="Teko Medium"/>
              <a:buNone/>
              <a:defRPr sz="1200" b="0">
                <a:solidFill>
                  <a:srgbClr val="051357"/>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42" name="Google Shape;42;p4"/>
          <p:cNvSpPr txBox="1">
            <a:spLocks noGrp="1"/>
          </p:cNvSpPr>
          <p:nvPr>
            <p:ph type="ctrTitle" idx="2"/>
          </p:nvPr>
        </p:nvSpPr>
        <p:spPr>
          <a:xfrm>
            <a:off x="4594322" y="2365675"/>
            <a:ext cx="4163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51357"/>
              </a:buClr>
              <a:buSzPts val="4800"/>
              <a:buNone/>
              <a:defRPr sz="4800">
                <a:solidFill>
                  <a:srgbClr val="051357"/>
                </a:solidFill>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3" name="Google Shape;43;p4"/>
          <p:cNvSpPr txBox="1">
            <a:spLocks noGrp="1"/>
          </p:cNvSpPr>
          <p:nvPr>
            <p:ph type="subTitle" idx="1"/>
          </p:nvPr>
        </p:nvSpPr>
        <p:spPr>
          <a:xfrm>
            <a:off x="5365950" y="2936650"/>
            <a:ext cx="3180600" cy="1585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51357"/>
              </a:buClr>
              <a:buSzPts val="1400"/>
              <a:buNone/>
              <a:defRPr sz="1400">
                <a:solidFill>
                  <a:srgbClr val="051357"/>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44" name="Google Shape;44;p4"/>
          <p:cNvSpPr txBox="1">
            <a:spLocks noGrp="1"/>
          </p:cNvSpPr>
          <p:nvPr>
            <p:ph type="sldNum" idx="12"/>
          </p:nvPr>
        </p:nvSpPr>
        <p:spPr>
          <a:xfrm>
            <a:off x="459634" y="2374926"/>
            <a:ext cx="548700" cy="393600"/>
          </a:xfrm>
          <a:prstGeom prst="rect">
            <a:avLst/>
          </a:prstGeom>
          <a:noFill/>
          <a:ln>
            <a:noFill/>
          </a:ln>
        </p:spPr>
        <p:txBody>
          <a:bodyPr spcFirstLastPara="1" wrap="square" lIns="91425" tIns="91425" rIns="91425" bIns="91425" anchor="ctr" anchorCtr="0">
            <a:noAutofit/>
          </a:bodyPr>
          <a:lstStyle>
            <a:lvl1pPr lvl="0" algn="ctr" rtl="0">
              <a:buNone/>
              <a:defRPr sz="2400">
                <a:solidFill>
                  <a:srgbClr val="FFFFFF"/>
                </a:solidFill>
                <a:latin typeface="Teko Medium"/>
                <a:ea typeface="Teko Medium"/>
                <a:cs typeface="Teko Medium"/>
                <a:sym typeface="Teko Medium"/>
              </a:defRPr>
            </a:lvl1pPr>
            <a:lvl2pPr lvl="1" algn="ctr" rtl="0">
              <a:buNone/>
              <a:defRPr sz="2400">
                <a:solidFill>
                  <a:srgbClr val="FFFFFF"/>
                </a:solidFill>
                <a:latin typeface="Teko Medium"/>
                <a:ea typeface="Teko Medium"/>
                <a:cs typeface="Teko Medium"/>
                <a:sym typeface="Teko Medium"/>
              </a:defRPr>
            </a:lvl2pPr>
            <a:lvl3pPr lvl="2" algn="ctr" rtl="0">
              <a:buNone/>
              <a:defRPr sz="2400">
                <a:solidFill>
                  <a:srgbClr val="FFFFFF"/>
                </a:solidFill>
                <a:latin typeface="Teko Medium"/>
                <a:ea typeface="Teko Medium"/>
                <a:cs typeface="Teko Medium"/>
                <a:sym typeface="Teko Medium"/>
              </a:defRPr>
            </a:lvl3pPr>
            <a:lvl4pPr lvl="3" algn="ctr" rtl="0">
              <a:buNone/>
              <a:defRPr sz="2400">
                <a:solidFill>
                  <a:srgbClr val="FFFFFF"/>
                </a:solidFill>
                <a:latin typeface="Teko Medium"/>
                <a:ea typeface="Teko Medium"/>
                <a:cs typeface="Teko Medium"/>
                <a:sym typeface="Teko Medium"/>
              </a:defRPr>
            </a:lvl4pPr>
            <a:lvl5pPr lvl="4" algn="ctr" rtl="0">
              <a:buNone/>
              <a:defRPr sz="2400">
                <a:solidFill>
                  <a:srgbClr val="FFFFFF"/>
                </a:solidFill>
                <a:latin typeface="Teko Medium"/>
                <a:ea typeface="Teko Medium"/>
                <a:cs typeface="Teko Medium"/>
                <a:sym typeface="Teko Medium"/>
              </a:defRPr>
            </a:lvl5pPr>
            <a:lvl6pPr lvl="5" algn="ctr" rtl="0">
              <a:buNone/>
              <a:defRPr sz="2400">
                <a:solidFill>
                  <a:srgbClr val="FFFFFF"/>
                </a:solidFill>
                <a:latin typeface="Teko Medium"/>
                <a:ea typeface="Teko Medium"/>
                <a:cs typeface="Teko Medium"/>
                <a:sym typeface="Teko Medium"/>
              </a:defRPr>
            </a:lvl6pPr>
            <a:lvl7pPr lvl="6" algn="ctr" rtl="0">
              <a:buNone/>
              <a:defRPr sz="2400">
                <a:solidFill>
                  <a:srgbClr val="FFFFFF"/>
                </a:solidFill>
                <a:latin typeface="Teko Medium"/>
                <a:ea typeface="Teko Medium"/>
                <a:cs typeface="Teko Medium"/>
                <a:sym typeface="Teko Medium"/>
              </a:defRPr>
            </a:lvl7pPr>
            <a:lvl8pPr lvl="7" algn="ctr" rtl="0">
              <a:buNone/>
              <a:defRPr sz="2400">
                <a:solidFill>
                  <a:srgbClr val="FFFFFF"/>
                </a:solidFill>
                <a:latin typeface="Teko Medium"/>
                <a:ea typeface="Teko Medium"/>
                <a:cs typeface="Teko Medium"/>
                <a:sym typeface="Teko Medium"/>
              </a:defRPr>
            </a:lvl8pPr>
            <a:lvl9pPr lvl="8" algn="ctr" rtl="0">
              <a:buNone/>
              <a:defRPr sz="2400">
                <a:solidFill>
                  <a:srgbClr val="FFFFFF"/>
                </a:solidFill>
                <a:latin typeface="Teko Medium"/>
                <a:ea typeface="Teko Medium"/>
                <a:cs typeface="Teko Medium"/>
                <a:sym typeface="Teko Medium"/>
              </a:defRPr>
            </a:lvl9pPr>
          </a:lstStyle>
          <a:p>
            <a:pPr marL="0" lvl="0" indent="0" algn="ctr" rtl="0">
              <a:spcBef>
                <a:spcPts val="0"/>
              </a:spcBef>
              <a:spcAft>
                <a:spcPts val="0"/>
              </a:spcAft>
              <a:buNone/>
            </a:pPr>
            <a:fld id="{00000000-1234-1234-1234-123412341234}" type="slidenum">
              <a:rPr lang="es"/>
              <a:t>‹#›</a:t>
            </a:fld>
            <a:endParaRPr/>
          </a:p>
        </p:txBody>
      </p:sp>
      <p:sp>
        <p:nvSpPr>
          <p:cNvPr id="45" name="Google Shape;45;p4"/>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
  <p:cSld name="CUSTOM_2">
    <p:bg>
      <p:bgPr>
        <a:solidFill>
          <a:srgbClr val="F3F3F3"/>
        </a:solidFill>
        <a:effectLst/>
      </p:bgPr>
    </p:bg>
    <p:spTree>
      <p:nvGrpSpPr>
        <p:cNvPr id="1" name="Shape 47"/>
        <p:cNvGrpSpPr/>
        <p:nvPr/>
      </p:nvGrpSpPr>
      <p:grpSpPr>
        <a:xfrm>
          <a:off x="0" y="0"/>
          <a:ext cx="0" cy="0"/>
          <a:chOff x="0" y="0"/>
          <a:chExt cx="0" cy="0"/>
        </a:xfrm>
      </p:grpSpPr>
      <p:pic>
        <p:nvPicPr>
          <p:cNvPr id="48" name="Google Shape;48;p5"/>
          <p:cNvPicPr preferRelativeResize="0"/>
          <p:nvPr/>
        </p:nvPicPr>
        <p:blipFill rotWithShape="1">
          <a:blip r:embed="rId2">
            <a:alphaModFix/>
          </a:blip>
          <a:srcRect l="39013" r="44952"/>
          <a:stretch/>
        </p:blipFill>
        <p:spPr>
          <a:xfrm>
            <a:off x="0" y="-25"/>
            <a:ext cx="1466102" cy="5143500"/>
          </a:xfrm>
          <a:prstGeom prst="rect">
            <a:avLst/>
          </a:prstGeom>
          <a:noFill/>
          <a:ln>
            <a:noFill/>
          </a:ln>
        </p:spPr>
      </p:pic>
      <p:sp>
        <p:nvSpPr>
          <p:cNvPr id="49" name="Google Shape;49;p5"/>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txBox="1">
            <a:spLocks noGrp="1"/>
          </p:cNvSpPr>
          <p:nvPr>
            <p:ph type="sldNum" idx="12"/>
          </p:nvPr>
        </p:nvSpPr>
        <p:spPr>
          <a:xfrm>
            <a:off x="459634" y="2374926"/>
            <a:ext cx="548700" cy="393600"/>
          </a:xfrm>
          <a:prstGeom prst="rect">
            <a:avLst/>
          </a:prstGeom>
          <a:noFill/>
          <a:ln>
            <a:noFill/>
          </a:ln>
        </p:spPr>
        <p:txBody>
          <a:bodyPr spcFirstLastPara="1" wrap="square" lIns="91425" tIns="91425" rIns="91425" bIns="91425" anchor="ctr" anchorCtr="0">
            <a:noAutofit/>
          </a:bodyPr>
          <a:lstStyle>
            <a:lvl1pPr lvl="0" algn="ctr" rtl="0">
              <a:buNone/>
              <a:defRPr sz="2400">
                <a:solidFill>
                  <a:srgbClr val="FFFFFF"/>
                </a:solidFill>
                <a:latin typeface="Teko Medium"/>
                <a:ea typeface="Teko Medium"/>
                <a:cs typeface="Teko Medium"/>
                <a:sym typeface="Teko Medium"/>
              </a:defRPr>
            </a:lvl1pPr>
            <a:lvl2pPr lvl="1" algn="ctr" rtl="0">
              <a:buNone/>
              <a:defRPr sz="2400">
                <a:solidFill>
                  <a:srgbClr val="FFFFFF"/>
                </a:solidFill>
                <a:latin typeface="Teko Medium"/>
                <a:ea typeface="Teko Medium"/>
                <a:cs typeface="Teko Medium"/>
                <a:sym typeface="Teko Medium"/>
              </a:defRPr>
            </a:lvl2pPr>
            <a:lvl3pPr lvl="2" algn="ctr" rtl="0">
              <a:buNone/>
              <a:defRPr sz="2400">
                <a:solidFill>
                  <a:srgbClr val="FFFFFF"/>
                </a:solidFill>
                <a:latin typeface="Teko Medium"/>
                <a:ea typeface="Teko Medium"/>
                <a:cs typeface="Teko Medium"/>
                <a:sym typeface="Teko Medium"/>
              </a:defRPr>
            </a:lvl3pPr>
            <a:lvl4pPr lvl="3" algn="ctr" rtl="0">
              <a:buNone/>
              <a:defRPr sz="2400">
                <a:solidFill>
                  <a:srgbClr val="FFFFFF"/>
                </a:solidFill>
                <a:latin typeface="Teko Medium"/>
                <a:ea typeface="Teko Medium"/>
                <a:cs typeface="Teko Medium"/>
                <a:sym typeface="Teko Medium"/>
              </a:defRPr>
            </a:lvl4pPr>
            <a:lvl5pPr lvl="4" algn="ctr" rtl="0">
              <a:buNone/>
              <a:defRPr sz="2400">
                <a:solidFill>
                  <a:srgbClr val="FFFFFF"/>
                </a:solidFill>
                <a:latin typeface="Teko Medium"/>
                <a:ea typeface="Teko Medium"/>
                <a:cs typeface="Teko Medium"/>
                <a:sym typeface="Teko Medium"/>
              </a:defRPr>
            </a:lvl5pPr>
            <a:lvl6pPr lvl="5" algn="ctr" rtl="0">
              <a:buNone/>
              <a:defRPr sz="2400">
                <a:solidFill>
                  <a:srgbClr val="FFFFFF"/>
                </a:solidFill>
                <a:latin typeface="Teko Medium"/>
                <a:ea typeface="Teko Medium"/>
                <a:cs typeface="Teko Medium"/>
                <a:sym typeface="Teko Medium"/>
              </a:defRPr>
            </a:lvl6pPr>
            <a:lvl7pPr lvl="6" algn="ctr" rtl="0">
              <a:buNone/>
              <a:defRPr sz="2400">
                <a:solidFill>
                  <a:srgbClr val="FFFFFF"/>
                </a:solidFill>
                <a:latin typeface="Teko Medium"/>
                <a:ea typeface="Teko Medium"/>
                <a:cs typeface="Teko Medium"/>
                <a:sym typeface="Teko Medium"/>
              </a:defRPr>
            </a:lvl7pPr>
            <a:lvl8pPr lvl="7" algn="ctr" rtl="0">
              <a:buNone/>
              <a:defRPr sz="2400">
                <a:solidFill>
                  <a:srgbClr val="FFFFFF"/>
                </a:solidFill>
                <a:latin typeface="Teko Medium"/>
                <a:ea typeface="Teko Medium"/>
                <a:cs typeface="Teko Medium"/>
                <a:sym typeface="Teko Medium"/>
              </a:defRPr>
            </a:lvl8pPr>
            <a:lvl9pPr lvl="8" algn="ctr" rtl="0">
              <a:buNone/>
              <a:defRPr sz="2400">
                <a:solidFill>
                  <a:srgbClr val="FFFFFF"/>
                </a:solidFill>
                <a:latin typeface="Teko Medium"/>
                <a:ea typeface="Teko Medium"/>
                <a:cs typeface="Teko Medium"/>
                <a:sym typeface="Teko Medium"/>
              </a:defRPr>
            </a:lvl9pPr>
          </a:lstStyle>
          <a:p>
            <a:pPr marL="0" lvl="0" indent="0" algn="ctr" rtl="0">
              <a:spcBef>
                <a:spcPts val="0"/>
              </a:spcBef>
              <a:spcAft>
                <a:spcPts val="0"/>
              </a:spcAft>
              <a:buNone/>
            </a:pPr>
            <a:fld id="{00000000-1234-1234-1234-123412341234}" type="slidenum">
              <a:rPr lang="es"/>
              <a:t>‹#›</a:t>
            </a:fld>
            <a:endParaRPr/>
          </a:p>
        </p:txBody>
      </p:sp>
      <p:sp>
        <p:nvSpPr>
          <p:cNvPr id="51" name="Google Shape;51;p5"/>
          <p:cNvSpPr/>
          <p:nvPr/>
        </p:nvSpPr>
        <p:spPr>
          <a:xfrm>
            <a:off x="4693445" y="563575"/>
            <a:ext cx="4451400" cy="2781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 name="Google Shape;52;p5"/>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200"/>
              <a:buFont typeface="Teko Medium"/>
              <a:buNone/>
              <a:defRPr sz="1200" b="0">
                <a:solidFill>
                  <a:srgbClr val="F3F3F3"/>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53" name="Google Shape;53;p5"/>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54"/>
        <p:cNvGrpSpPr/>
        <p:nvPr/>
      </p:nvGrpSpPr>
      <p:grpSpPr>
        <a:xfrm>
          <a:off x="0" y="0"/>
          <a:ext cx="0" cy="0"/>
          <a:chOff x="0" y="0"/>
          <a:chExt cx="0" cy="0"/>
        </a:xfrm>
      </p:grpSpPr>
      <p:sp>
        <p:nvSpPr>
          <p:cNvPr id="55" name="Google Shape;55;p6"/>
          <p:cNvSpPr/>
          <p:nvPr/>
        </p:nvSpPr>
        <p:spPr>
          <a:xfrm>
            <a:off x="25" y="-25"/>
            <a:ext cx="1467900" cy="51435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1667425" y="-21"/>
            <a:ext cx="330900" cy="841800"/>
          </a:xfrm>
          <a:prstGeom prst="rect">
            <a:avLst/>
          </a:prstGeom>
          <a:solidFill>
            <a:srgbClr val="051357">
              <a:alpha val="5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txBox="1">
            <a:spLocks noGrp="1"/>
          </p:cNvSpPr>
          <p:nvPr>
            <p:ph type="ctrTitle"/>
          </p:nvPr>
        </p:nvSpPr>
        <p:spPr>
          <a:xfrm flipH="1">
            <a:off x="2199525" y="841675"/>
            <a:ext cx="6237000" cy="3195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13000"/>
              <a:buFont typeface="Teko Medium"/>
              <a:buNone/>
              <a:defRPr sz="13000" b="0">
                <a:solidFill>
                  <a:srgbClr val="F3F3F3"/>
                </a:solidFill>
                <a:latin typeface="Teko Medium"/>
                <a:ea typeface="Teko Medium"/>
                <a:cs typeface="Teko Medium"/>
                <a:sym typeface="Teko Medium"/>
              </a:defRPr>
            </a:lvl1pPr>
            <a:lvl2pPr lvl="1"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2pPr>
            <a:lvl3pPr lvl="2"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3pPr>
            <a:lvl4pPr lvl="3"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4pPr>
            <a:lvl5pPr lvl="4"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5pPr>
            <a:lvl6pPr lvl="5"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6pPr>
            <a:lvl7pPr lvl="6"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7pPr>
            <a:lvl8pPr lvl="7"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8pPr>
            <a:lvl9pPr lvl="8" rtl="0">
              <a:spcBef>
                <a:spcPts val="0"/>
              </a:spcBef>
              <a:spcAft>
                <a:spcPts val="0"/>
              </a:spcAft>
              <a:buClr>
                <a:srgbClr val="F3F3F3"/>
              </a:buClr>
              <a:buSzPts val="900"/>
              <a:buFont typeface="Titillium Web SemiBold"/>
              <a:buNone/>
              <a:defRPr sz="900">
                <a:solidFill>
                  <a:srgbClr val="F3F3F3"/>
                </a:solidFill>
                <a:latin typeface="Titillium Web SemiBold"/>
                <a:ea typeface="Titillium Web SemiBold"/>
                <a:cs typeface="Titillium Web SemiBold"/>
                <a:sym typeface="Titillium Web SemiBold"/>
              </a:defRPr>
            </a:lvl9pPr>
          </a:lstStyle>
          <a:p>
            <a:endParaRPr/>
          </a:p>
        </p:txBody>
      </p:sp>
      <p:sp>
        <p:nvSpPr>
          <p:cNvPr id="58" name="Google Shape;58;p6"/>
          <p:cNvSpPr/>
          <p:nvPr/>
        </p:nvSpPr>
        <p:spPr>
          <a:xfrm>
            <a:off x="4693445" y="563575"/>
            <a:ext cx="4451400" cy="278100"/>
          </a:xfrm>
          <a:prstGeom prst="rect">
            <a:avLst/>
          </a:prstGeom>
          <a:solidFill>
            <a:srgbClr val="F3F3F3">
              <a:alpha val="83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6"/>
          <p:cNvSpPr txBox="1">
            <a:spLocks noGrp="1"/>
          </p:cNvSpPr>
          <p:nvPr>
            <p:ph type="ctrTitle" idx="2"/>
          </p:nvPr>
        </p:nvSpPr>
        <p:spPr>
          <a:xfrm>
            <a:off x="4157170" y="422275"/>
            <a:ext cx="4389300" cy="560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51357"/>
              </a:buClr>
              <a:buSzPts val="1200"/>
              <a:buFont typeface="Teko Medium"/>
              <a:buNone/>
              <a:defRPr sz="1200" b="0">
                <a:solidFill>
                  <a:srgbClr val="051357"/>
                </a:solidFill>
                <a:latin typeface="Teko Medium"/>
                <a:ea typeface="Teko Medium"/>
                <a:cs typeface="Teko Medium"/>
                <a:sym typeface="Teko Medium"/>
              </a:defRPr>
            </a:lvl1pPr>
            <a:lvl2pPr lvl="1"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2pPr>
            <a:lvl3pPr lvl="2"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3pPr>
            <a:lvl4pPr lvl="3"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4pPr>
            <a:lvl5pPr lvl="4"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5pPr>
            <a:lvl6pPr lvl="5"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6pPr>
            <a:lvl7pPr lvl="6"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7pPr>
            <a:lvl8pPr lvl="7"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8pPr>
            <a:lvl9pPr lvl="8" algn="r" rtl="0">
              <a:spcBef>
                <a:spcPts val="0"/>
              </a:spcBef>
              <a:spcAft>
                <a:spcPts val="0"/>
              </a:spcAft>
              <a:buClr>
                <a:srgbClr val="051357"/>
              </a:buClr>
              <a:buSzPts val="900"/>
              <a:buFont typeface="Titillium Web SemiBold"/>
              <a:buNone/>
              <a:defRPr sz="900">
                <a:solidFill>
                  <a:srgbClr val="051357"/>
                </a:solidFill>
                <a:latin typeface="Titillium Web SemiBold"/>
                <a:ea typeface="Titillium Web SemiBold"/>
                <a:cs typeface="Titillium Web SemiBold"/>
                <a:sym typeface="Titillium Web SemiBold"/>
              </a:defRPr>
            </a:lvl9pPr>
          </a:lstStyle>
          <a:p>
            <a:endParaRPr/>
          </a:p>
        </p:txBody>
      </p:sp>
      <p:sp>
        <p:nvSpPr>
          <p:cNvPr id="60" name="Google Shape;60;p6"/>
          <p:cNvSpPr/>
          <p:nvPr/>
        </p:nvSpPr>
        <p:spPr>
          <a:xfrm>
            <a:off x="867075" y="563575"/>
            <a:ext cx="2102906" cy="278102"/>
          </a:xfrm>
          <a:custGeom>
            <a:avLst/>
            <a:gdLst/>
            <a:ahLst/>
            <a:cxnLst/>
            <a:rect l="l" t="t" r="r" b="b"/>
            <a:pathLst>
              <a:path w="32205" h="4259" extrusionOk="0">
                <a:moveTo>
                  <a:pt x="501" y="0"/>
                </a:moveTo>
                <a:lnTo>
                  <a:pt x="0" y="368"/>
                </a:lnTo>
                <a:lnTo>
                  <a:pt x="0" y="445"/>
                </a:lnTo>
                <a:lnTo>
                  <a:pt x="607" y="0"/>
                </a:lnTo>
                <a:close/>
                <a:moveTo>
                  <a:pt x="1457" y="0"/>
                </a:moveTo>
                <a:lnTo>
                  <a:pt x="0" y="1065"/>
                </a:lnTo>
                <a:lnTo>
                  <a:pt x="0" y="1141"/>
                </a:lnTo>
                <a:lnTo>
                  <a:pt x="1567" y="0"/>
                </a:lnTo>
                <a:close/>
                <a:moveTo>
                  <a:pt x="2416" y="0"/>
                </a:moveTo>
                <a:lnTo>
                  <a:pt x="0" y="1762"/>
                </a:lnTo>
                <a:lnTo>
                  <a:pt x="0" y="1844"/>
                </a:lnTo>
                <a:lnTo>
                  <a:pt x="2521" y="0"/>
                </a:lnTo>
                <a:close/>
                <a:moveTo>
                  <a:pt x="3371" y="0"/>
                </a:moveTo>
                <a:lnTo>
                  <a:pt x="0" y="2464"/>
                </a:lnTo>
                <a:lnTo>
                  <a:pt x="0" y="2540"/>
                </a:lnTo>
                <a:lnTo>
                  <a:pt x="3480" y="0"/>
                </a:lnTo>
                <a:close/>
                <a:moveTo>
                  <a:pt x="4330" y="0"/>
                </a:moveTo>
                <a:lnTo>
                  <a:pt x="0" y="3161"/>
                </a:lnTo>
                <a:lnTo>
                  <a:pt x="0" y="3241"/>
                </a:lnTo>
                <a:lnTo>
                  <a:pt x="4435" y="0"/>
                </a:lnTo>
                <a:close/>
                <a:moveTo>
                  <a:pt x="5290" y="0"/>
                </a:moveTo>
                <a:lnTo>
                  <a:pt x="0" y="3862"/>
                </a:lnTo>
                <a:lnTo>
                  <a:pt x="0" y="3939"/>
                </a:lnTo>
                <a:lnTo>
                  <a:pt x="5394" y="0"/>
                </a:lnTo>
                <a:close/>
                <a:moveTo>
                  <a:pt x="6245" y="0"/>
                </a:moveTo>
                <a:lnTo>
                  <a:pt x="415" y="4259"/>
                </a:lnTo>
                <a:lnTo>
                  <a:pt x="521" y="4259"/>
                </a:lnTo>
                <a:lnTo>
                  <a:pt x="6350" y="0"/>
                </a:lnTo>
                <a:close/>
                <a:moveTo>
                  <a:pt x="7204" y="0"/>
                </a:moveTo>
                <a:lnTo>
                  <a:pt x="1371" y="4259"/>
                </a:lnTo>
                <a:lnTo>
                  <a:pt x="1481" y="4259"/>
                </a:lnTo>
                <a:lnTo>
                  <a:pt x="7309" y="0"/>
                </a:lnTo>
                <a:close/>
                <a:moveTo>
                  <a:pt x="8159" y="0"/>
                </a:moveTo>
                <a:lnTo>
                  <a:pt x="2330" y="4259"/>
                </a:lnTo>
                <a:lnTo>
                  <a:pt x="2435" y="4259"/>
                </a:lnTo>
                <a:lnTo>
                  <a:pt x="8269" y="0"/>
                </a:lnTo>
                <a:close/>
                <a:moveTo>
                  <a:pt x="9118" y="0"/>
                </a:moveTo>
                <a:lnTo>
                  <a:pt x="3290" y="4259"/>
                </a:lnTo>
                <a:lnTo>
                  <a:pt x="3394" y="4259"/>
                </a:lnTo>
                <a:lnTo>
                  <a:pt x="9223" y="0"/>
                </a:lnTo>
                <a:close/>
                <a:moveTo>
                  <a:pt x="10078" y="0"/>
                </a:moveTo>
                <a:lnTo>
                  <a:pt x="4244" y="4259"/>
                </a:lnTo>
                <a:lnTo>
                  <a:pt x="4350" y="4259"/>
                </a:lnTo>
                <a:lnTo>
                  <a:pt x="10182" y="0"/>
                </a:lnTo>
                <a:close/>
                <a:moveTo>
                  <a:pt x="11033" y="0"/>
                </a:moveTo>
                <a:lnTo>
                  <a:pt x="5204" y="4259"/>
                </a:lnTo>
                <a:lnTo>
                  <a:pt x="5309" y="4259"/>
                </a:lnTo>
                <a:lnTo>
                  <a:pt x="11138" y="0"/>
                </a:lnTo>
                <a:close/>
                <a:moveTo>
                  <a:pt x="11993" y="0"/>
                </a:moveTo>
                <a:lnTo>
                  <a:pt x="6159" y="4259"/>
                </a:lnTo>
                <a:lnTo>
                  <a:pt x="6269" y="4259"/>
                </a:lnTo>
                <a:lnTo>
                  <a:pt x="12097" y="0"/>
                </a:lnTo>
                <a:close/>
                <a:moveTo>
                  <a:pt x="12947" y="0"/>
                </a:moveTo>
                <a:lnTo>
                  <a:pt x="7118" y="4259"/>
                </a:lnTo>
                <a:lnTo>
                  <a:pt x="7223" y="4259"/>
                </a:lnTo>
                <a:lnTo>
                  <a:pt x="13057" y="0"/>
                </a:lnTo>
                <a:close/>
                <a:moveTo>
                  <a:pt x="13906" y="0"/>
                </a:moveTo>
                <a:lnTo>
                  <a:pt x="8078" y="4259"/>
                </a:lnTo>
                <a:lnTo>
                  <a:pt x="8183" y="4259"/>
                </a:lnTo>
                <a:lnTo>
                  <a:pt x="14011" y="0"/>
                </a:lnTo>
                <a:close/>
                <a:moveTo>
                  <a:pt x="14866" y="0"/>
                </a:moveTo>
                <a:lnTo>
                  <a:pt x="9032" y="4259"/>
                </a:lnTo>
                <a:lnTo>
                  <a:pt x="9138" y="4259"/>
                </a:lnTo>
                <a:lnTo>
                  <a:pt x="14972" y="0"/>
                </a:lnTo>
                <a:close/>
                <a:moveTo>
                  <a:pt x="15820" y="0"/>
                </a:moveTo>
                <a:lnTo>
                  <a:pt x="9992" y="4259"/>
                </a:lnTo>
                <a:lnTo>
                  <a:pt x="10096" y="4259"/>
                </a:lnTo>
                <a:lnTo>
                  <a:pt x="15926" y="0"/>
                </a:lnTo>
                <a:close/>
                <a:moveTo>
                  <a:pt x="16781" y="0"/>
                </a:moveTo>
                <a:lnTo>
                  <a:pt x="10947" y="4259"/>
                </a:lnTo>
                <a:lnTo>
                  <a:pt x="11057" y="4259"/>
                </a:lnTo>
                <a:lnTo>
                  <a:pt x="16885" y="0"/>
                </a:lnTo>
                <a:close/>
                <a:moveTo>
                  <a:pt x="17735" y="0"/>
                </a:moveTo>
                <a:lnTo>
                  <a:pt x="11907" y="4259"/>
                </a:lnTo>
                <a:lnTo>
                  <a:pt x="12011" y="4259"/>
                </a:lnTo>
                <a:lnTo>
                  <a:pt x="17845" y="0"/>
                </a:lnTo>
                <a:close/>
                <a:moveTo>
                  <a:pt x="18695" y="0"/>
                </a:moveTo>
                <a:lnTo>
                  <a:pt x="12866" y="4259"/>
                </a:lnTo>
                <a:lnTo>
                  <a:pt x="12971" y="4259"/>
                </a:lnTo>
                <a:lnTo>
                  <a:pt x="18799" y="0"/>
                </a:lnTo>
                <a:close/>
                <a:moveTo>
                  <a:pt x="19654" y="0"/>
                </a:moveTo>
                <a:lnTo>
                  <a:pt x="13820" y="4259"/>
                </a:lnTo>
                <a:lnTo>
                  <a:pt x="13925" y="4259"/>
                </a:lnTo>
                <a:lnTo>
                  <a:pt x="19759" y="0"/>
                </a:lnTo>
                <a:close/>
                <a:moveTo>
                  <a:pt x="20608" y="0"/>
                </a:moveTo>
                <a:lnTo>
                  <a:pt x="14780" y="4259"/>
                </a:lnTo>
                <a:lnTo>
                  <a:pt x="14886" y="4259"/>
                </a:lnTo>
                <a:lnTo>
                  <a:pt x="20714" y="0"/>
                </a:lnTo>
                <a:close/>
                <a:moveTo>
                  <a:pt x="21569" y="0"/>
                </a:moveTo>
                <a:lnTo>
                  <a:pt x="15735" y="4259"/>
                </a:lnTo>
                <a:lnTo>
                  <a:pt x="15845" y="4259"/>
                </a:lnTo>
                <a:lnTo>
                  <a:pt x="21674" y="0"/>
                </a:lnTo>
                <a:close/>
                <a:moveTo>
                  <a:pt x="22523" y="0"/>
                </a:moveTo>
                <a:lnTo>
                  <a:pt x="16695" y="4259"/>
                </a:lnTo>
                <a:lnTo>
                  <a:pt x="16799" y="4259"/>
                </a:lnTo>
                <a:lnTo>
                  <a:pt x="22633" y="0"/>
                </a:lnTo>
                <a:close/>
                <a:moveTo>
                  <a:pt x="23483" y="0"/>
                </a:moveTo>
                <a:lnTo>
                  <a:pt x="17649" y="4259"/>
                </a:lnTo>
                <a:lnTo>
                  <a:pt x="17759" y="4259"/>
                </a:lnTo>
                <a:lnTo>
                  <a:pt x="23587" y="0"/>
                </a:lnTo>
                <a:close/>
                <a:moveTo>
                  <a:pt x="24437" y="0"/>
                </a:moveTo>
                <a:lnTo>
                  <a:pt x="18609" y="4259"/>
                </a:lnTo>
                <a:lnTo>
                  <a:pt x="18713" y="4259"/>
                </a:lnTo>
                <a:lnTo>
                  <a:pt x="24547" y="0"/>
                </a:lnTo>
                <a:close/>
                <a:moveTo>
                  <a:pt x="25398" y="0"/>
                </a:moveTo>
                <a:lnTo>
                  <a:pt x="19568" y="4259"/>
                </a:lnTo>
                <a:lnTo>
                  <a:pt x="19674" y="4259"/>
                </a:lnTo>
                <a:lnTo>
                  <a:pt x="25502" y="0"/>
                </a:lnTo>
                <a:close/>
                <a:moveTo>
                  <a:pt x="26357" y="0"/>
                </a:moveTo>
                <a:lnTo>
                  <a:pt x="20523" y="4259"/>
                </a:lnTo>
                <a:lnTo>
                  <a:pt x="20633" y="4259"/>
                </a:lnTo>
                <a:lnTo>
                  <a:pt x="26462" y="0"/>
                </a:lnTo>
                <a:close/>
                <a:moveTo>
                  <a:pt x="27311" y="0"/>
                </a:moveTo>
                <a:lnTo>
                  <a:pt x="21483" y="4259"/>
                </a:lnTo>
                <a:lnTo>
                  <a:pt x="21588" y="4259"/>
                </a:lnTo>
                <a:lnTo>
                  <a:pt x="27421" y="0"/>
                </a:lnTo>
                <a:close/>
                <a:moveTo>
                  <a:pt x="28271" y="0"/>
                </a:moveTo>
                <a:lnTo>
                  <a:pt x="22437" y="4259"/>
                </a:lnTo>
                <a:lnTo>
                  <a:pt x="22547" y="4259"/>
                </a:lnTo>
                <a:lnTo>
                  <a:pt x="28376" y="0"/>
                </a:lnTo>
                <a:close/>
                <a:moveTo>
                  <a:pt x="29225" y="0"/>
                </a:moveTo>
                <a:lnTo>
                  <a:pt x="23397" y="4259"/>
                </a:lnTo>
                <a:lnTo>
                  <a:pt x="23501" y="4259"/>
                </a:lnTo>
                <a:lnTo>
                  <a:pt x="29335" y="0"/>
                </a:lnTo>
                <a:close/>
                <a:moveTo>
                  <a:pt x="30185" y="0"/>
                </a:moveTo>
                <a:lnTo>
                  <a:pt x="24356" y="4259"/>
                </a:lnTo>
                <a:lnTo>
                  <a:pt x="24461" y="4259"/>
                </a:lnTo>
                <a:lnTo>
                  <a:pt x="30290" y="0"/>
                </a:lnTo>
                <a:close/>
                <a:moveTo>
                  <a:pt x="31144" y="0"/>
                </a:moveTo>
                <a:lnTo>
                  <a:pt x="25312" y="4259"/>
                </a:lnTo>
                <a:lnTo>
                  <a:pt x="25420" y="4259"/>
                </a:lnTo>
                <a:lnTo>
                  <a:pt x="31250" y="0"/>
                </a:lnTo>
                <a:close/>
                <a:moveTo>
                  <a:pt x="32100" y="0"/>
                </a:moveTo>
                <a:lnTo>
                  <a:pt x="26271" y="4259"/>
                </a:lnTo>
                <a:lnTo>
                  <a:pt x="26376" y="4259"/>
                </a:lnTo>
                <a:lnTo>
                  <a:pt x="32204" y="0"/>
                </a:lnTo>
                <a:close/>
              </a:path>
            </a:pathLst>
          </a:custGeom>
          <a:solidFill>
            <a:srgbClr val="051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p:cSld name="CUSTOM_3">
    <p:spTree>
      <p:nvGrpSpPr>
        <p:cNvPr id="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1pPr>
            <a:lvl2pPr lvl="1">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2pPr>
            <a:lvl3pPr lvl="2">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3pPr>
            <a:lvl4pPr lvl="3">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4pPr>
            <a:lvl5pPr lvl="4">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5pPr>
            <a:lvl6pPr lvl="5">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6pPr>
            <a:lvl7pPr lvl="6">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7pPr>
            <a:lvl8pPr lvl="7">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8pPr>
            <a:lvl9pPr lvl="8">
              <a:spcBef>
                <a:spcPts val="0"/>
              </a:spcBef>
              <a:spcAft>
                <a:spcPts val="0"/>
              </a:spcAft>
              <a:buClr>
                <a:srgbClr val="051357"/>
              </a:buClr>
              <a:buSzPts val="2800"/>
              <a:buFont typeface="Teko Medium"/>
              <a:buNone/>
              <a:defRPr sz="2800">
                <a:solidFill>
                  <a:srgbClr val="051357"/>
                </a:solidFill>
                <a:latin typeface="Teko Medium"/>
                <a:ea typeface="Teko Medium"/>
                <a:cs typeface="Teko Medium"/>
                <a:sym typeface="Teko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051357"/>
              </a:buClr>
              <a:buSzPts val="1800"/>
              <a:buFont typeface="Abel"/>
              <a:buChar char="●"/>
              <a:defRPr sz="1800">
                <a:solidFill>
                  <a:srgbClr val="051357"/>
                </a:solidFill>
                <a:latin typeface="Abel"/>
                <a:ea typeface="Abel"/>
                <a:cs typeface="Abel"/>
                <a:sym typeface="Abel"/>
              </a:defRPr>
            </a:lvl1pPr>
            <a:lvl2pPr marL="914400" lvl="1"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2pPr>
            <a:lvl3pPr marL="1371600" lvl="2"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3pPr>
            <a:lvl4pPr marL="1828800" lvl="3"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4pPr>
            <a:lvl5pPr marL="2286000" lvl="4"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5pPr>
            <a:lvl6pPr marL="2743200" lvl="5"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6pPr>
            <a:lvl7pPr marL="3200400" lvl="6"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7pPr>
            <a:lvl8pPr marL="3657600" lvl="7" indent="-317500">
              <a:lnSpc>
                <a:spcPct val="115000"/>
              </a:lnSpc>
              <a:spcBef>
                <a:spcPts val="1600"/>
              </a:spcBef>
              <a:spcAft>
                <a:spcPts val="0"/>
              </a:spcAft>
              <a:buClr>
                <a:srgbClr val="051357"/>
              </a:buClr>
              <a:buSzPts val="1400"/>
              <a:buFont typeface="Abel"/>
              <a:buChar char="○"/>
              <a:defRPr>
                <a:solidFill>
                  <a:srgbClr val="051357"/>
                </a:solidFill>
                <a:latin typeface="Abel"/>
                <a:ea typeface="Abel"/>
                <a:cs typeface="Abel"/>
                <a:sym typeface="Abel"/>
              </a:defRPr>
            </a:lvl8pPr>
            <a:lvl9pPr marL="4114800" lvl="8" indent="-317500">
              <a:lnSpc>
                <a:spcPct val="115000"/>
              </a:lnSpc>
              <a:spcBef>
                <a:spcPts val="1600"/>
              </a:spcBef>
              <a:spcAft>
                <a:spcPts val="1600"/>
              </a:spcAft>
              <a:buClr>
                <a:srgbClr val="051357"/>
              </a:buClr>
              <a:buSzPts val="1400"/>
              <a:buFont typeface="Abel"/>
              <a:buChar char="■"/>
              <a:defRPr>
                <a:solidFill>
                  <a:srgbClr val="051357"/>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1803.07728"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arxiv.org/abs/1505.05192"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1603.09246" TargetMode="Externa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xiv.org/abs/1604.07379" TargetMode="Externa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4.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70.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rxiv.org/abs/1603.08511" TargetMode="Externa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
        <p:cNvGrpSpPr/>
        <p:nvPr/>
      </p:nvGrpSpPr>
      <p:grpSpPr>
        <a:xfrm>
          <a:off x="0" y="0"/>
          <a:ext cx="0" cy="0"/>
          <a:chOff x="0" y="0"/>
          <a:chExt cx="0" cy="0"/>
        </a:xfrm>
      </p:grpSpPr>
      <p:sp>
        <p:nvSpPr>
          <p:cNvPr id="82" name="Google Shape;82;p11"/>
          <p:cNvSpPr txBox="1">
            <a:spLocks noGrp="1"/>
          </p:cNvSpPr>
          <p:nvPr>
            <p:ph type="ctrTitle"/>
          </p:nvPr>
        </p:nvSpPr>
        <p:spPr>
          <a:xfrm>
            <a:off x="734675" y="2403850"/>
            <a:ext cx="4185600" cy="172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5000"/>
              <a:t>SELF-SUPERVISED LEARNING</a:t>
            </a:r>
            <a:endParaRPr sz="5000"/>
          </a:p>
        </p:txBody>
      </p:sp>
      <p:sp>
        <p:nvSpPr>
          <p:cNvPr id="83" name="Google Shape;83;p11"/>
          <p:cNvSpPr txBox="1">
            <a:spLocks noGrp="1"/>
          </p:cNvSpPr>
          <p:nvPr>
            <p:ph type="subTitle" idx="1"/>
          </p:nvPr>
        </p:nvSpPr>
        <p:spPr>
          <a:xfrm>
            <a:off x="810073" y="3859700"/>
            <a:ext cx="3095620" cy="36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a:latin typeface="Abel"/>
                <a:ea typeface="Abel"/>
                <a:cs typeface="Abel"/>
                <a:sym typeface="Abel"/>
              </a:rPr>
              <a:t>Tiến Sĩ: Lê Cung Tưởng</a:t>
            </a:r>
            <a:endParaRPr sz="2000">
              <a:latin typeface="Abel"/>
              <a:ea typeface="Abel"/>
              <a:cs typeface="Abel"/>
              <a:sym typeface="Abel"/>
            </a:endParaRPr>
          </a:p>
        </p:txBody>
      </p:sp>
      <p:sp>
        <p:nvSpPr>
          <p:cNvPr id="84" name="Google Shape;84;p11"/>
          <p:cNvSpPr txBox="1">
            <a:spLocks noGrp="1"/>
          </p:cNvSpPr>
          <p:nvPr>
            <p:ph type="ctrTitle" idx="2"/>
          </p:nvPr>
        </p:nvSpPr>
        <p:spPr>
          <a:xfrm>
            <a:off x="4238946" y="3172909"/>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sz="2500"/>
              <a:t>Huỳnh Tấn Lợi – 51800574</a:t>
            </a:r>
            <a:br>
              <a:rPr lang="vi-VN" sz="2500"/>
            </a:br>
            <a:r>
              <a:rPr lang="vi-VN" sz="2500"/>
              <a:t>Võ Tấn Lực - 51800900</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10</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p:txBody>
          <a:bodyPr/>
          <a:lstStyle/>
          <a:p>
            <a:r>
              <a:rPr lang="en-US" sz="1900"/>
              <a:t>SELF-SUPERVISED LEARNING </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34763" y="1810877"/>
            <a:ext cx="4497442" cy="2371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a:ea typeface="Abel"/>
                <a:cs typeface="Abel"/>
                <a:sym typeface="Abel"/>
              </a:rPr>
              <a:t>Một mô tả khác về quy trình chung cho việc học tự giám sát dựa vào hình sau:</a:t>
            </a:r>
          </a:p>
          <a:p>
            <a:pPr marL="152400">
              <a:buSzPts val="1200"/>
            </a:pPr>
            <a:endParaRPr lang="en-US" sz="1700">
              <a:latin typeface="Abel"/>
              <a:ea typeface="Abel"/>
              <a:cs typeface="Abel"/>
              <a:sym typeface="Abel"/>
            </a:endParaRPr>
          </a:p>
          <a:p>
            <a:pPr marL="152400">
              <a:buSzPts val="1200"/>
            </a:pPr>
            <a:endParaRPr lang="en-US" sz="1700">
              <a:latin typeface="Abel"/>
              <a:ea typeface="Abel"/>
              <a:cs typeface="Abel"/>
              <a:sym typeface="Abel"/>
            </a:endParaRPr>
          </a:p>
          <a:p>
            <a:pPr marL="152400">
              <a:buSzPts val="1200"/>
            </a:pPr>
            <a:r>
              <a:rPr lang="en-US" sz="1700">
                <a:latin typeface="Abel"/>
                <a:ea typeface="Abel"/>
                <a:cs typeface="Abel"/>
                <a:sym typeface="Abel"/>
              </a:rPr>
              <a:t>Đối với Downstream task, sử dụng lại ConvNet base model đã được train, sau đó tinh chỉnh lại các layers trên cùng của 1 tập nhỏ dữ liệu đã được gán nhãn.</a:t>
            </a:r>
            <a:endParaRPr lang="vi-VN" sz="1700">
              <a:latin typeface="Abel"/>
              <a:ea typeface="Abel"/>
              <a:cs typeface="Abel"/>
              <a:sym typeface="Abel"/>
            </a:endParaRPr>
          </a:p>
        </p:txBody>
      </p:sp>
      <p:pic>
        <p:nvPicPr>
          <p:cNvPr id="8" name="Picture 7">
            <a:extLst>
              <a:ext uri="{FF2B5EF4-FFF2-40B4-BE49-F238E27FC236}">
                <a16:creationId xmlns:a16="http://schemas.microsoft.com/office/drawing/2014/main" id="{B61B2711-C6DE-4872-A6E0-FA8DAEC2F93A}"/>
              </a:ext>
            </a:extLst>
          </p:cNvPr>
          <p:cNvPicPr>
            <a:picLocks noChangeAspect="1"/>
          </p:cNvPicPr>
          <p:nvPr/>
        </p:nvPicPr>
        <p:blipFill>
          <a:blip r:embed="rId2"/>
          <a:stretch>
            <a:fillRect/>
          </a:stretch>
        </p:blipFill>
        <p:spPr>
          <a:xfrm>
            <a:off x="6121421" y="982975"/>
            <a:ext cx="2958783" cy="4207716"/>
          </a:xfrm>
          <a:prstGeom prst="rect">
            <a:avLst/>
          </a:prstGeom>
        </p:spPr>
      </p:pic>
    </p:spTree>
    <p:extLst>
      <p:ext uri="{BB962C8B-B14F-4D97-AF65-F5344CB8AC3E}">
        <p14:creationId xmlns:p14="http://schemas.microsoft.com/office/powerpoint/2010/main" val="2762086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11</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p:txBody>
          <a:bodyPr/>
          <a:lstStyle/>
          <a:p>
            <a:r>
              <a:rPr lang="en-US" sz="1900"/>
              <a:t>WHY SELF-SUPERVISED LEARNING ? </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34763" y="1810877"/>
            <a:ext cx="7446204" cy="2371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a:ea typeface="Abel"/>
                <a:cs typeface="Abel"/>
                <a:sym typeface="Abel"/>
              </a:rPr>
              <a:t>Khắc phục việc phải tự gán nhãn cho dataset vì đây là một việc làm tốn kém, tốn thời gian và tẻ nhạt:</a:t>
            </a:r>
          </a:p>
          <a:p>
            <a:pPr marL="438150" indent="-285750">
              <a:buSzPts val="1200"/>
              <a:buFont typeface="Arial" panose="020B0604020202020204" pitchFamily="34" charset="0"/>
              <a:buChar char="•"/>
            </a:pPr>
            <a:r>
              <a:rPr lang="en-US" sz="1700">
                <a:latin typeface="Abel"/>
                <a:ea typeface="Abel"/>
                <a:cs typeface="Abel"/>
                <a:sym typeface="Abel"/>
              </a:rPr>
              <a:t>Trong nhiều lĩnh vực khác nhau, cần phải có người chuyên môn để xác định được nhãn chính xác =&gt; tốn kém (Thuốc)</a:t>
            </a:r>
          </a:p>
          <a:p>
            <a:pPr marL="152400">
              <a:buSzPts val="1200"/>
            </a:pPr>
            <a:endParaRPr lang="en-US" sz="1700">
              <a:latin typeface="Abel"/>
              <a:ea typeface="Abel"/>
              <a:cs typeface="Abel"/>
              <a:sym typeface="Abel"/>
            </a:endParaRPr>
          </a:p>
          <a:p>
            <a:pPr marL="152400">
              <a:buSzPts val="1200"/>
            </a:pPr>
            <a:r>
              <a:rPr lang="en-US" sz="1700">
                <a:latin typeface="Abel"/>
                <a:ea typeface="Abel"/>
                <a:cs typeface="Abel"/>
                <a:sym typeface="Abel"/>
              </a:rPr>
              <a:t>Tận dụng được lượng lớn data không được gán nhãn trên internet (hình ảnh, video, văn bản):</a:t>
            </a:r>
          </a:p>
          <a:p>
            <a:pPr marL="438150" indent="-285750">
              <a:buSzPts val="1200"/>
              <a:buFont typeface="Arial" panose="020B0604020202020204" pitchFamily="34" charset="0"/>
              <a:buChar char="•"/>
            </a:pPr>
            <a:r>
              <a:rPr lang="en-US" sz="1700">
                <a:latin typeface="Abel"/>
                <a:ea typeface="Abel"/>
                <a:cs typeface="Abel"/>
                <a:sym typeface="Abel"/>
              </a:rPr>
              <a:t>Các feature phong phú hơn có thể có được bằng các mô hình đào tạo không có nhãn.</a:t>
            </a:r>
          </a:p>
          <a:p>
            <a:pPr marL="152400">
              <a:buSzPts val="1200"/>
            </a:pPr>
            <a:r>
              <a:rPr lang="en-US" sz="1700">
                <a:latin typeface="Abel"/>
                <a:ea typeface="Abel"/>
                <a:cs typeface="Abel"/>
                <a:sym typeface="Abel"/>
              </a:rPr>
              <a:t>Khái quát hoá tốt hơn vì có thể tiếp cận nhiều nguồn data khác nhau.</a:t>
            </a:r>
            <a:endParaRPr lang="vi-VN" sz="1700">
              <a:latin typeface="Abel"/>
              <a:ea typeface="Abel"/>
              <a:cs typeface="Abel"/>
              <a:sym typeface="Abel"/>
            </a:endParaRPr>
          </a:p>
        </p:txBody>
      </p:sp>
    </p:spTree>
    <p:extLst>
      <p:ext uri="{BB962C8B-B14F-4D97-AF65-F5344CB8AC3E}">
        <p14:creationId xmlns:p14="http://schemas.microsoft.com/office/powerpoint/2010/main" val="3348647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12</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p:txBody>
          <a:bodyPr/>
          <a:lstStyle/>
          <a:p>
            <a:r>
              <a:rPr lang="en-US" sz="1900"/>
              <a:t>CHALLENGES FOR SELF-SUPERVISED LEARNING </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34763" y="1810877"/>
            <a:ext cx="7446204" cy="2371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a:ea typeface="Abel"/>
                <a:cs typeface="Abel"/>
                <a:sym typeface="Abel"/>
              </a:rPr>
              <a:t>Phải chọn được pretext task phù hợp cho một ứng dụng.</a:t>
            </a:r>
          </a:p>
          <a:p>
            <a:pPr marL="152400">
              <a:buSzPts val="1200"/>
            </a:pPr>
            <a:endParaRPr lang="en-US" sz="1700">
              <a:latin typeface="Abel"/>
              <a:ea typeface="Abel"/>
              <a:cs typeface="Abel"/>
              <a:sym typeface="Abel"/>
            </a:endParaRPr>
          </a:p>
          <a:p>
            <a:pPr marL="152400">
              <a:buSzPts val="1200"/>
            </a:pPr>
            <a:r>
              <a:rPr lang="en-US" sz="1700">
                <a:latin typeface="Abel"/>
                <a:ea typeface="Abel"/>
                <a:cs typeface="Abel"/>
                <a:sym typeface="Abel"/>
              </a:rPr>
              <a:t>Không có một tiêu chuẩn cụ thể nào để có thể so sánh các feature đại diện đã được học.</a:t>
            </a:r>
          </a:p>
          <a:p>
            <a:pPr marL="152400">
              <a:buSzPts val="1200"/>
            </a:pPr>
            <a:endParaRPr lang="en-US" sz="1700">
              <a:latin typeface="Abel"/>
              <a:ea typeface="Abel"/>
              <a:cs typeface="Abel"/>
              <a:sym typeface="Abel"/>
            </a:endParaRPr>
          </a:p>
          <a:p>
            <a:pPr marL="152400">
              <a:buSzPts val="1200"/>
            </a:pPr>
            <a:r>
              <a:rPr lang="en-US" sz="1700">
                <a:latin typeface="Abel"/>
                <a:ea typeface="Abel"/>
                <a:cs typeface="Abel"/>
                <a:sym typeface="Abel"/>
              </a:rPr>
              <a:t>Chọn loss function phù hợp vì không có một mục tiêu duy nhất nào để có thể kiểm tra accuracy trong supervised learning.</a:t>
            </a:r>
            <a:endParaRPr lang="vi-VN" sz="1700">
              <a:latin typeface="Abel"/>
              <a:ea typeface="Abel"/>
              <a:cs typeface="Abel"/>
              <a:sym typeface="Abel"/>
            </a:endParaRPr>
          </a:p>
        </p:txBody>
      </p:sp>
    </p:spTree>
    <p:extLst>
      <p:ext uri="{BB962C8B-B14F-4D97-AF65-F5344CB8AC3E}">
        <p14:creationId xmlns:p14="http://schemas.microsoft.com/office/powerpoint/2010/main" val="1172338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13</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157171" y="422275"/>
            <a:ext cx="4986830" cy="560700"/>
          </a:xfrm>
        </p:spPr>
        <p:txBody>
          <a:bodyPr/>
          <a:lstStyle/>
          <a:p>
            <a:r>
              <a:rPr lang="en-US" sz="1700"/>
              <a:t>SELF-SUPERVISED LEARNING VERSUS UNSUPERVISED LEARNING</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605646" y="1335956"/>
            <a:ext cx="7446204" cy="32289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a:ea typeface="Abel"/>
                <a:cs typeface="Abel"/>
                <a:sym typeface="Abel"/>
              </a:rPr>
              <a:t>Self-supervised learning:</a:t>
            </a:r>
          </a:p>
          <a:p>
            <a:pPr marL="438150" indent="-285750">
              <a:buSzPts val="1200"/>
              <a:buFont typeface="Arial" panose="020B0604020202020204" pitchFamily="34" charset="0"/>
              <a:buChar char="•"/>
            </a:pPr>
            <a:r>
              <a:rPr lang="en-US" sz="1700">
                <a:latin typeface="Abel"/>
                <a:ea typeface="Abel"/>
                <a:cs typeface="Abel"/>
                <a:sym typeface="Abel"/>
              </a:rPr>
              <a:t>Mục đích là để tìm ra các feature đại diện hữu ích từ dữ liệu thô thông qua pretext task.</a:t>
            </a:r>
          </a:p>
          <a:p>
            <a:pPr marL="438150" indent="-285750">
              <a:buSzPts val="1200"/>
              <a:buFont typeface="Arial" panose="020B0604020202020204" pitchFamily="34" charset="0"/>
              <a:buChar char="•"/>
            </a:pPr>
            <a:r>
              <a:rPr lang="en-US" sz="1700">
                <a:latin typeface="Abel"/>
                <a:ea typeface="Abel"/>
                <a:cs typeface="Abel"/>
                <a:sym typeface="Abel"/>
              </a:rPr>
              <a:t>Áp dụng các feture đại diện tìm được để cải thiện hiệu suất cho downstream task.</a:t>
            </a:r>
          </a:p>
          <a:p>
            <a:pPr marL="438150" indent="-285750">
              <a:buSzPts val="1200"/>
              <a:buFont typeface="Arial" panose="020B0604020202020204" pitchFamily="34" charset="0"/>
              <a:buChar char="•"/>
            </a:pPr>
            <a:endParaRPr lang="en-US" sz="1700">
              <a:latin typeface="Abel"/>
              <a:ea typeface="Abel"/>
              <a:cs typeface="Abel"/>
              <a:sym typeface="Abel"/>
            </a:endParaRPr>
          </a:p>
          <a:p>
            <a:pPr marL="152400">
              <a:buSzPts val="1200"/>
            </a:pPr>
            <a:r>
              <a:rPr lang="en-US" sz="1700">
                <a:latin typeface="Abel"/>
                <a:ea typeface="Abel"/>
                <a:cs typeface="Abel"/>
                <a:sym typeface="Abel"/>
              </a:rPr>
              <a:t>Unsupervised learning:</a:t>
            </a:r>
          </a:p>
          <a:p>
            <a:pPr marL="438150" indent="-285750">
              <a:buSzPts val="1200"/>
              <a:buFont typeface="Arial" panose="020B0604020202020204" pitchFamily="34" charset="0"/>
              <a:buChar char="•"/>
            </a:pPr>
            <a:r>
              <a:rPr lang="en-US" sz="1700">
                <a:latin typeface="Abel"/>
                <a:ea typeface="Abel"/>
                <a:cs typeface="Abel"/>
                <a:sym typeface="Abel"/>
              </a:rPr>
              <a:t>Khám phá ra các mẫu dữ liệu không được gán nhãn, ví dụ: phân nhóm hay giảm kích thước.</a:t>
            </a:r>
          </a:p>
          <a:p>
            <a:pPr marL="438150" indent="-285750">
              <a:buSzPts val="1200"/>
              <a:buFont typeface="Arial" panose="020B0604020202020204" pitchFamily="34" charset="0"/>
              <a:buChar char="•"/>
            </a:pPr>
            <a:endParaRPr lang="en-US" sz="1700">
              <a:latin typeface="Abel"/>
              <a:ea typeface="Abel"/>
              <a:cs typeface="Abel"/>
              <a:sym typeface="Abel"/>
            </a:endParaRPr>
          </a:p>
          <a:p>
            <a:pPr marL="152400">
              <a:buSzPts val="1200"/>
            </a:pPr>
            <a:r>
              <a:rPr lang="en-US" sz="1700">
                <a:latin typeface="Abel"/>
                <a:ea typeface="Abel"/>
                <a:cs typeface="Abel"/>
                <a:sym typeface="Abel"/>
              </a:rPr>
              <a:t>Ngoài ra, trong nhiều trường hợp khác nhau Self-supervised learning có thể được hiểu rằng là Unsupervised learning.</a:t>
            </a:r>
          </a:p>
        </p:txBody>
      </p:sp>
    </p:spTree>
    <p:extLst>
      <p:ext uri="{BB962C8B-B14F-4D97-AF65-F5344CB8AC3E}">
        <p14:creationId xmlns:p14="http://schemas.microsoft.com/office/powerpoint/2010/main" val="633140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14</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157171" y="422275"/>
            <a:ext cx="4986830" cy="560700"/>
          </a:xfrm>
        </p:spPr>
        <p:txBody>
          <a:bodyPr/>
          <a:lstStyle/>
          <a:p>
            <a:r>
              <a:rPr lang="en-US" sz="1700"/>
              <a:t>SELF-SUPERVISED LEARNING VERSUS TRANSFER  LEARNING</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605646" y="1335956"/>
            <a:ext cx="7446204" cy="2108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a:ea typeface="Abel"/>
                <a:cs typeface="Abel"/>
                <a:sym typeface="Abel"/>
              </a:rPr>
              <a:t>Transfer learning thường được thực thi theo supervised learning.</a:t>
            </a:r>
          </a:p>
          <a:p>
            <a:pPr marL="152400">
              <a:buSzPts val="1200"/>
            </a:pPr>
            <a:r>
              <a:rPr lang="en-US" sz="1700">
                <a:latin typeface="Abel"/>
                <a:ea typeface="Abel"/>
                <a:cs typeface="Abel"/>
                <a:sym typeface="Abel"/>
              </a:rPr>
              <a:t>-&gt; Ví dụ: Tìm hiểu các feature từ imageNet được gán nhãn, sau đó sẽ chuyển các feature này sang một dataset nhỏ hơn.</a:t>
            </a:r>
          </a:p>
          <a:p>
            <a:pPr marL="152400">
              <a:buSzPts val="1200"/>
            </a:pPr>
            <a:endParaRPr lang="en-US" sz="1700">
              <a:latin typeface="Abel"/>
              <a:ea typeface="Abel"/>
              <a:cs typeface="Abel"/>
              <a:sym typeface="Abel"/>
            </a:endParaRPr>
          </a:p>
          <a:p>
            <a:pPr marL="152400">
              <a:buSzPts val="1200"/>
            </a:pPr>
            <a:r>
              <a:rPr lang="en-US" sz="1700">
                <a:latin typeface="Abel"/>
                <a:ea typeface="Abel"/>
                <a:cs typeface="Abel"/>
                <a:sym typeface="Abel"/>
              </a:rPr>
              <a:t>Self-supervised learning là một transfer learning mà được triển khai bằng Unsupervised learning.</a:t>
            </a:r>
          </a:p>
        </p:txBody>
      </p:sp>
    </p:spTree>
    <p:extLst>
      <p:ext uri="{BB962C8B-B14F-4D97-AF65-F5344CB8AC3E}">
        <p14:creationId xmlns:p14="http://schemas.microsoft.com/office/powerpoint/2010/main" val="1158991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15</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157171" y="422275"/>
            <a:ext cx="4986830" cy="560700"/>
          </a:xfrm>
        </p:spPr>
        <p:txBody>
          <a:bodyPr/>
          <a:lstStyle/>
          <a:p>
            <a:r>
              <a:rPr lang="en-US" sz="1700"/>
              <a:t>SELF-SUPERVISED LEARNING VERSUS DATA AUGMENTATRION</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605646" y="1335956"/>
            <a:ext cx="7446204" cy="2108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a:ea typeface="Abel"/>
                <a:cs typeface="Abel"/>
                <a:sym typeface="Abel"/>
              </a:rPr>
              <a:t>Data augmentation thường được triển khai như một phương pháp chính trong Supervised learning. </a:t>
            </a:r>
          </a:p>
          <a:p>
            <a:pPr marL="152400">
              <a:buSzPts val="1200"/>
            </a:pPr>
            <a:endParaRPr lang="en-US" sz="1700">
              <a:latin typeface="Abel"/>
              <a:ea typeface="Abel"/>
              <a:cs typeface="Abel"/>
              <a:sym typeface="Abel"/>
            </a:endParaRPr>
          </a:p>
          <a:p>
            <a:pPr marL="152400">
              <a:buSzPts val="1200"/>
            </a:pPr>
            <a:r>
              <a:rPr lang="en-US" sz="1700">
                <a:latin typeface="Abel"/>
                <a:ea typeface="Abel"/>
                <a:cs typeface="Abel"/>
                <a:sym typeface="Abel"/>
              </a:rPr>
              <a:t>Còn trong Self-supervised learning, việc xoay hình ảnh được sử dụng trong dữ liệu thô được triển khai trong dữ liệu không gán nhãn.	</a:t>
            </a:r>
          </a:p>
        </p:txBody>
      </p:sp>
    </p:spTree>
    <p:extLst>
      <p:ext uri="{BB962C8B-B14F-4D97-AF65-F5344CB8AC3E}">
        <p14:creationId xmlns:p14="http://schemas.microsoft.com/office/powerpoint/2010/main" val="4155012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3"/>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900"/>
              <a:t>IMAGE-BASED APPROACHES</a:t>
            </a:r>
          </a:p>
        </p:txBody>
      </p:sp>
      <p:sp>
        <p:nvSpPr>
          <p:cNvPr id="108" name="Google Shape;108;p13"/>
          <p:cNvSpPr txBox="1">
            <a:spLocks noGrp="1"/>
          </p:cNvSpPr>
          <p:nvPr>
            <p:ph type="sldNum" idx="12"/>
          </p:nvPr>
        </p:nvSpPr>
        <p:spPr>
          <a:xfrm>
            <a:off x="459634" y="2374926"/>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16</a:t>
            </a:fld>
            <a:endParaRPr/>
          </a:p>
        </p:txBody>
      </p:sp>
      <p:sp>
        <p:nvSpPr>
          <p:cNvPr id="109" name="Google Shape;109;p13"/>
          <p:cNvSpPr txBox="1">
            <a:spLocks noGrp="1"/>
          </p:cNvSpPr>
          <p:nvPr>
            <p:ph type="ctrTitle" idx="2"/>
          </p:nvPr>
        </p:nvSpPr>
        <p:spPr>
          <a:xfrm>
            <a:off x="1709355" y="1116810"/>
            <a:ext cx="7144022" cy="14549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bg1"/>
                </a:solidFill>
                <a:latin typeface="Teko" panose="020B0604020202020204" charset="0"/>
                <a:cs typeface="Teko" panose="020B0604020202020204" charset="0"/>
              </a:rPr>
              <a:t>Phương pháp tiếp cận dựa trên hình ảnh</a:t>
            </a:r>
          </a:p>
        </p:txBody>
      </p:sp>
      <p:sp>
        <p:nvSpPr>
          <p:cNvPr id="3" name="Subtitle 2">
            <a:extLst>
              <a:ext uri="{FF2B5EF4-FFF2-40B4-BE49-F238E27FC236}">
                <a16:creationId xmlns:a16="http://schemas.microsoft.com/office/drawing/2014/main" id="{23F17228-14C8-49E3-92E2-0CCA722275DC}"/>
              </a:ext>
            </a:extLst>
          </p:cNvPr>
          <p:cNvSpPr>
            <a:spLocks noGrp="1"/>
          </p:cNvSpPr>
          <p:nvPr>
            <p:ph type="subTitle" idx="1"/>
          </p:nvPr>
        </p:nvSpPr>
        <p:spPr>
          <a:xfrm>
            <a:off x="4678326" y="2705560"/>
            <a:ext cx="3868224" cy="1816589"/>
          </a:xfrm>
        </p:spPr>
        <p:txBody>
          <a:bodyPr/>
          <a:lstStyle/>
          <a:p>
            <a:r>
              <a:rPr lang="en-US"/>
              <a:t>Image rotation</a:t>
            </a:r>
          </a:p>
          <a:p>
            <a:r>
              <a:rPr lang="en-US"/>
              <a:t>Patches</a:t>
            </a:r>
          </a:p>
          <a:p>
            <a:r>
              <a:rPr lang="en-US"/>
              <a:t>Context encoder</a:t>
            </a:r>
          </a:p>
          <a:p>
            <a:r>
              <a:rPr lang="en-US"/>
              <a:t>Cross-channel Prediction</a:t>
            </a:r>
          </a:p>
          <a:p>
            <a:r>
              <a:rPr lang="en-US"/>
              <a:t>Image Super-Resolution</a:t>
            </a:r>
          </a:p>
          <a:p>
            <a:r>
              <a:rPr lang="en-US"/>
              <a:t>Deep Clustering</a:t>
            </a:r>
          </a:p>
          <a:p>
            <a:r>
              <a:rPr lang="en-US"/>
              <a:t>Synthetic Imagery</a:t>
            </a:r>
          </a:p>
          <a:p>
            <a:r>
              <a:rPr lang="en-US"/>
              <a:t>Constrative learning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17</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p:txBody>
          <a:bodyPr/>
          <a:lstStyle/>
          <a:p>
            <a:r>
              <a:rPr lang="en-US" sz="1900"/>
              <a:t>IMAGE ROTATION</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11681" y="1109128"/>
            <a:ext cx="7609237" cy="2371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a:ea typeface="Abel"/>
                <a:cs typeface="Abel"/>
                <a:sym typeface="Abel"/>
              </a:rPr>
              <a:t>Traning data: Hình ảnh được xoay ngẫu nhiên theo bội số 90 =&gt; tương ứng 4 hình ảnh được xoay 0, 90, 180 và 270.</a:t>
            </a:r>
          </a:p>
          <a:p>
            <a:pPr marL="152400">
              <a:buSzPts val="1200"/>
            </a:pPr>
            <a:r>
              <a:rPr lang="en-US" sz="1700">
                <a:latin typeface="Abel"/>
                <a:ea typeface="Abel"/>
                <a:cs typeface="Abel"/>
                <a:sym typeface="Abel"/>
              </a:rPr>
              <a:t>Pretext task: train một model để dự đoán độ xoay đã được áp dụng, vì vậy đây là một bài toán phân loại 4 lớp.</a:t>
            </a:r>
          </a:p>
          <a:p>
            <a:pPr marL="152400">
              <a:buSzPts val="1200"/>
            </a:pPr>
            <a:endParaRPr lang="en-US" sz="1700">
              <a:latin typeface="Abel"/>
              <a:ea typeface="Abel"/>
              <a:cs typeface="Abel"/>
              <a:sym typeface="Abel"/>
            </a:endParaRPr>
          </a:p>
          <a:p>
            <a:pPr marL="152400">
              <a:buSzPts val="1200"/>
            </a:pPr>
            <a:r>
              <a:rPr lang="en-US" sz="1700">
                <a:latin typeface="Abel"/>
                <a:ea typeface="Abel"/>
                <a:cs typeface="Abel"/>
                <a:sym typeface="Abel"/>
              </a:rPr>
              <a:t>Link tham khảo: </a:t>
            </a:r>
            <a:r>
              <a:rPr lang="en-US" sz="1200">
                <a:hlinkClick r:id="rId3"/>
              </a:rPr>
              <a:t>Gidaris (2018) - Unsupervised Representation Learning by Predicting Image Rotations</a:t>
            </a:r>
            <a:endParaRPr lang="en-US" sz="1200"/>
          </a:p>
        </p:txBody>
      </p:sp>
      <p:pic>
        <p:nvPicPr>
          <p:cNvPr id="6" name="Picture 5">
            <a:extLst>
              <a:ext uri="{FF2B5EF4-FFF2-40B4-BE49-F238E27FC236}">
                <a16:creationId xmlns:a16="http://schemas.microsoft.com/office/drawing/2014/main" id="{48ADA981-F33F-439B-81D5-7333D0E276E5}"/>
              </a:ext>
            </a:extLst>
          </p:cNvPr>
          <p:cNvPicPr>
            <a:picLocks noChangeAspect="1"/>
          </p:cNvPicPr>
          <p:nvPr/>
        </p:nvPicPr>
        <p:blipFill>
          <a:blip r:embed="rId4"/>
          <a:stretch>
            <a:fillRect/>
          </a:stretch>
        </p:blipFill>
        <p:spPr>
          <a:xfrm>
            <a:off x="1511681" y="3116880"/>
            <a:ext cx="3251866" cy="1970483"/>
          </a:xfrm>
          <a:prstGeom prst="rect">
            <a:avLst/>
          </a:prstGeom>
        </p:spPr>
      </p:pic>
      <p:pic>
        <p:nvPicPr>
          <p:cNvPr id="9" name="Picture 8">
            <a:extLst>
              <a:ext uri="{FF2B5EF4-FFF2-40B4-BE49-F238E27FC236}">
                <a16:creationId xmlns:a16="http://schemas.microsoft.com/office/drawing/2014/main" id="{D743F47D-53C5-4B9C-A7C7-19066E937F81}"/>
              </a:ext>
            </a:extLst>
          </p:cNvPr>
          <p:cNvPicPr>
            <a:picLocks noChangeAspect="1"/>
          </p:cNvPicPr>
          <p:nvPr/>
        </p:nvPicPr>
        <p:blipFill>
          <a:blip r:embed="rId5"/>
          <a:stretch>
            <a:fillRect/>
          </a:stretch>
        </p:blipFill>
        <p:spPr>
          <a:xfrm>
            <a:off x="4763547" y="3350012"/>
            <a:ext cx="4280891" cy="1504218"/>
          </a:xfrm>
          <a:prstGeom prst="rect">
            <a:avLst/>
          </a:prstGeom>
        </p:spPr>
      </p:pic>
    </p:spTree>
    <p:extLst>
      <p:ext uri="{BB962C8B-B14F-4D97-AF65-F5344CB8AC3E}">
        <p14:creationId xmlns:p14="http://schemas.microsoft.com/office/powerpoint/2010/main" val="2807501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18</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p:txBody>
          <a:bodyPr/>
          <a:lstStyle/>
          <a:p>
            <a:r>
              <a:rPr lang="en-US" sz="1900"/>
              <a:t>IMAGE ROTATION</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11681" y="1109128"/>
            <a:ext cx="7609237" cy="1166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ConvNet được sử dụng để dự doán 1 trong 4 phép quay của tấm ảnh.</a:t>
            </a:r>
          </a:p>
          <a:p>
            <a:pPr marL="152400">
              <a:buSzPts val="1200"/>
            </a:pPr>
            <a:r>
              <a:rPr lang="en-US" sz="1700">
                <a:latin typeface="Abel" panose="020B0604020202020204" charset="0"/>
              </a:rPr>
              <a:t>Ngoài ra, model cần phải hiểu vị trí cũng như kiểu của các đối tượng trong hình ảnh để xác định mức độ quay của chúng.</a:t>
            </a:r>
          </a:p>
          <a:p>
            <a:pPr marL="152400">
              <a:buSzPts val="1200"/>
            </a:pPr>
            <a:r>
              <a:rPr lang="en-US" sz="1700">
                <a:latin typeface="Abel" panose="020B0604020202020204" charset="0"/>
              </a:rPr>
              <a:t>Ví dụ:</a:t>
            </a:r>
          </a:p>
          <a:p>
            <a:pPr marL="152400">
              <a:buSzPts val="1200"/>
            </a:pPr>
            <a:endParaRPr lang="en-US" sz="1700">
              <a:latin typeface="Abel" panose="020B0604020202020204" charset="0"/>
            </a:endParaRPr>
          </a:p>
          <a:p>
            <a:pPr marL="152400">
              <a:buSzPts val="1200"/>
            </a:pPr>
            <a:r>
              <a:rPr lang="en-US" sz="1700">
                <a:latin typeface="Abel" panose="020B0604020202020204" charset="0"/>
              </a:rPr>
              <a:t> </a:t>
            </a:r>
          </a:p>
        </p:txBody>
      </p:sp>
      <p:pic>
        <p:nvPicPr>
          <p:cNvPr id="8" name="Picture 7">
            <a:extLst>
              <a:ext uri="{FF2B5EF4-FFF2-40B4-BE49-F238E27FC236}">
                <a16:creationId xmlns:a16="http://schemas.microsoft.com/office/drawing/2014/main" id="{B6FECE03-4BD2-496D-A70D-6F9B7460283C}"/>
              </a:ext>
            </a:extLst>
          </p:cNvPr>
          <p:cNvPicPr>
            <a:picLocks noChangeAspect="1"/>
          </p:cNvPicPr>
          <p:nvPr/>
        </p:nvPicPr>
        <p:blipFill>
          <a:blip r:embed="rId2"/>
          <a:stretch>
            <a:fillRect/>
          </a:stretch>
        </p:blipFill>
        <p:spPr>
          <a:xfrm>
            <a:off x="2361655" y="2076893"/>
            <a:ext cx="6399573" cy="2968262"/>
          </a:xfrm>
          <a:prstGeom prst="rect">
            <a:avLst/>
          </a:prstGeom>
        </p:spPr>
      </p:pic>
    </p:spTree>
    <p:extLst>
      <p:ext uri="{BB962C8B-B14F-4D97-AF65-F5344CB8AC3E}">
        <p14:creationId xmlns:p14="http://schemas.microsoft.com/office/powerpoint/2010/main" val="1982301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19</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RELATIVE PATCH POSITION FOR CONTEXT PREDICTION</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11681" y="1109128"/>
            <a:ext cx="7609237" cy="1166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Traning data: nhiều patchs được trích xuất từ một tấm ảnh.</a:t>
            </a:r>
          </a:p>
          <a:p>
            <a:pPr marL="152400">
              <a:buSzPts val="1200"/>
            </a:pPr>
            <a:r>
              <a:rPr lang="en-US" sz="1700">
                <a:latin typeface="Abel" panose="020B0604020202020204" charset="0"/>
              </a:rPr>
              <a:t>Pretext task: train một model để dự đoán xem mối quan hệ giữa các patches.</a:t>
            </a:r>
          </a:p>
          <a:p>
            <a:pPr marL="152400">
              <a:buSzPts val="1200"/>
            </a:pPr>
            <a:r>
              <a:rPr lang="en-US" sz="1700">
                <a:latin typeface="Abel" panose="020B0604020202020204" charset="0"/>
              </a:rPr>
              <a:t>Ví dụ: dự đoán vị chí tương đối của bước ảnh chú chó sau:</a:t>
            </a:r>
          </a:p>
          <a:p>
            <a:pPr marL="152400">
              <a:buSzPts val="1200"/>
            </a:pPr>
            <a:r>
              <a:rPr lang="en-US" sz="1700">
                <a:latin typeface="Abel" panose="020B0604020202020204" charset="0"/>
              </a:rPr>
              <a:t>Như hình, ta thấy được tại vị trí trung tâm chú chó có 8 patches xung quanh có thể có.</a:t>
            </a:r>
          </a:p>
        </p:txBody>
      </p:sp>
      <p:pic>
        <p:nvPicPr>
          <p:cNvPr id="6" name="Picture 5">
            <a:extLst>
              <a:ext uri="{FF2B5EF4-FFF2-40B4-BE49-F238E27FC236}">
                <a16:creationId xmlns:a16="http://schemas.microsoft.com/office/drawing/2014/main" id="{1AEE884F-9EF9-4AE6-B468-B41E350DDD62}"/>
              </a:ext>
            </a:extLst>
          </p:cNvPr>
          <p:cNvPicPr>
            <a:picLocks noChangeAspect="1"/>
          </p:cNvPicPr>
          <p:nvPr/>
        </p:nvPicPr>
        <p:blipFill>
          <a:blip r:embed="rId3"/>
          <a:stretch>
            <a:fillRect/>
          </a:stretch>
        </p:blipFill>
        <p:spPr>
          <a:xfrm>
            <a:off x="5348017" y="2233041"/>
            <a:ext cx="3795983" cy="2910459"/>
          </a:xfrm>
          <a:prstGeom prst="rect">
            <a:avLst/>
          </a:prstGeom>
        </p:spPr>
      </p:pic>
      <p:sp>
        <p:nvSpPr>
          <p:cNvPr id="9" name="Google Shape;160;p15">
            <a:extLst>
              <a:ext uri="{FF2B5EF4-FFF2-40B4-BE49-F238E27FC236}">
                <a16:creationId xmlns:a16="http://schemas.microsoft.com/office/drawing/2014/main" id="{0749A9DD-717E-4619-9BCF-5AC5FAAF7F8A}"/>
              </a:ext>
            </a:extLst>
          </p:cNvPr>
          <p:cNvSpPr txBox="1">
            <a:spLocks/>
          </p:cNvSpPr>
          <p:nvPr/>
        </p:nvSpPr>
        <p:spPr>
          <a:xfrm>
            <a:off x="1511682" y="2401520"/>
            <a:ext cx="3960542" cy="1166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Link tham khảo: </a:t>
            </a:r>
            <a:r>
              <a:rPr lang="en-US" sz="1200">
                <a:hlinkClick r:id="rId4"/>
              </a:rPr>
              <a:t>Dorsch (2015) Unsupervised Visual Representation Learning by Context Prediction</a:t>
            </a:r>
            <a:endParaRPr lang="en-US" sz="1200"/>
          </a:p>
        </p:txBody>
      </p:sp>
    </p:spTree>
    <p:extLst>
      <p:ext uri="{BB962C8B-B14F-4D97-AF65-F5344CB8AC3E}">
        <p14:creationId xmlns:p14="http://schemas.microsoft.com/office/powerpoint/2010/main" val="73714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8"/>
        <p:cNvGrpSpPr/>
        <p:nvPr/>
      </p:nvGrpSpPr>
      <p:grpSpPr>
        <a:xfrm>
          <a:off x="0" y="0"/>
          <a:ext cx="0" cy="0"/>
          <a:chOff x="0" y="0"/>
          <a:chExt cx="0" cy="0"/>
        </a:xfrm>
      </p:grpSpPr>
      <p:sp>
        <p:nvSpPr>
          <p:cNvPr id="89" name="Google Shape;89;p12"/>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solidFill>
                  <a:srgbClr val="F3F3F3"/>
                </a:solidFill>
              </a:rPr>
              <a:t>TABLE OF CONTENTS </a:t>
            </a:r>
          </a:p>
        </p:txBody>
      </p:sp>
      <p:sp>
        <p:nvSpPr>
          <p:cNvPr id="90" name="Google Shape;90;p12"/>
          <p:cNvSpPr txBox="1">
            <a:spLocks noGrp="1"/>
          </p:cNvSpPr>
          <p:nvPr>
            <p:ph type="sldNum" idx="12"/>
          </p:nvPr>
        </p:nvSpPr>
        <p:spPr>
          <a:xfrm>
            <a:off x="459634" y="2374926"/>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2</a:t>
            </a:fld>
            <a:endParaRPr/>
          </a:p>
        </p:txBody>
      </p:sp>
      <p:sp>
        <p:nvSpPr>
          <p:cNvPr id="91" name="Google Shape;91;p12"/>
          <p:cNvSpPr txBox="1">
            <a:spLocks noGrp="1"/>
          </p:cNvSpPr>
          <p:nvPr>
            <p:ph type="subTitle" idx="1"/>
          </p:nvPr>
        </p:nvSpPr>
        <p:spPr>
          <a:xfrm>
            <a:off x="3341579" y="349302"/>
            <a:ext cx="2033210"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eko Medium" panose="020B0604020202020204" charset="0"/>
                <a:cs typeface="Teko Medium" panose="020B0604020202020204" charset="0"/>
              </a:rPr>
              <a:t>TÌM HIỂU HỌC TỰ GIÁM SÁT</a:t>
            </a:r>
          </a:p>
          <a:p>
            <a:pPr marL="0" lvl="0" indent="0" algn="l" rtl="0">
              <a:spcBef>
                <a:spcPts val="0"/>
              </a:spcBef>
              <a:spcAft>
                <a:spcPts val="0"/>
              </a:spcAft>
              <a:buNone/>
            </a:pPr>
            <a:r>
              <a:rPr lang="en-US">
                <a:latin typeface="Teko Medium" panose="020B0604020202020204" charset="0"/>
                <a:cs typeface="Teko Medium" panose="020B0604020202020204" charset="0"/>
              </a:rPr>
              <a:t>(SELF-SUPERVISED LEARNING)</a:t>
            </a:r>
            <a:endParaRPr>
              <a:latin typeface="Teko Medium" panose="020B0604020202020204" charset="0"/>
              <a:cs typeface="Teko Medium" panose="020B0604020202020204" charset="0"/>
            </a:endParaRPr>
          </a:p>
        </p:txBody>
      </p:sp>
      <p:sp>
        <p:nvSpPr>
          <p:cNvPr id="92" name="Google Shape;92;p12"/>
          <p:cNvSpPr txBox="1">
            <a:spLocks noGrp="1"/>
          </p:cNvSpPr>
          <p:nvPr>
            <p:ph type="subTitle" idx="4"/>
          </p:nvPr>
        </p:nvSpPr>
        <p:spPr>
          <a:xfrm>
            <a:off x="3341578" y="1748213"/>
            <a:ext cx="2033211"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VÌ SAO PHẢI HỌC TỰ GIÁM SÁT</a:t>
            </a:r>
          </a:p>
          <a:p>
            <a:pPr marL="0" lvl="0" indent="0" algn="l" rtl="0">
              <a:spcBef>
                <a:spcPts val="0"/>
              </a:spcBef>
              <a:spcAft>
                <a:spcPts val="0"/>
              </a:spcAft>
              <a:buNone/>
            </a:pPr>
            <a:r>
              <a:rPr lang="en-US"/>
              <a:t>(WHY SELF-SUPERVISED LEARNING)</a:t>
            </a:r>
          </a:p>
        </p:txBody>
      </p:sp>
      <p:sp>
        <p:nvSpPr>
          <p:cNvPr id="93" name="Google Shape;93;p12"/>
          <p:cNvSpPr txBox="1">
            <a:spLocks noGrp="1"/>
          </p:cNvSpPr>
          <p:nvPr>
            <p:ph type="title" idx="2"/>
          </p:nvPr>
        </p:nvSpPr>
        <p:spPr>
          <a:xfrm>
            <a:off x="1348654" y="815883"/>
            <a:ext cx="1992900" cy="99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01. </a:t>
            </a:r>
            <a:endParaRPr/>
          </a:p>
        </p:txBody>
      </p:sp>
      <p:sp>
        <p:nvSpPr>
          <p:cNvPr id="94" name="Google Shape;94;p12"/>
          <p:cNvSpPr txBox="1">
            <a:spLocks noGrp="1"/>
          </p:cNvSpPr>
          <p:nvPr>
            <p:ph type="title" idx="5"/>
          </p:nvPr>
        </p:nvSpPr>
        <p:spPr>
          <a:xfrm>
            <a:off x="4518675" y="815883"/>
            <a:ext cx="1862400" cy="99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03.</a:t>
            </a:r>
            <a:endParaRPr/>
          </a:p>
        </p:txBody>
      </p:sp>
      <p:sp>
        <p:nvSpPr>
          <p:cNvPr id="95" name="Google Shape;95;p12"/>
          <p:cNvSpPr txBox="1">
            <a:spLocks noGrp="1"/>
          </p:cNvSpPr>
          <p:nvPr>
            <p:ph type="title" idx="3"/>
          </p:nvPr>
        </p:nvSpPr>
        <p:spPr>
          <a:xfrm>
            <a:off x="1348654" y="2221059"/>
            <a:ext cx="1992900" cy="96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02.</a:t>
            </a:r>
            <a:endParaRPr/>
          </a:p>
        </p:txBody>
      </p:sp>
      <p:sp>
        <p:nvSpPr>
          <p:cNvPr id="96" name="Google Shape;96;p12"/>
          <p:cNvSpPr txBox="1">
            <a:spLocks noGrp="1"/>
          </p:cNvSpPr>
          <p:nvPr>
            <p:ph type="title" idx="6"/>
          </p:nvPr>
        </p:nvSpPr>
        <p:spPr>
          <a:xfrm>
            <a:off x="4518675" y="2221059"/>
            <a:ext cx="1862400" cy="96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04.</a:t>
            </a:r>
            <a:endParaRPr/>
          </a:p>
        </p:txBody>
      </p:sp>
      <p:sp>
        <p:nvSpPr>
          <p:cNvPr id="97" name="Google Shape;97;p12"/>
          <p:cNvSpPr txBox="1">
            <a:spLocks noGrp="1"/>
          </p:cNvSpPr>
          <p:nvPr>
            <p:ph type="subTitle" idx="7"/>
          </p:nvPr>
        </p:nvSpPr>
        <p:spPr>
          <a:xfrm>
            <a:off x="6381074" y="349302"/>
            <a:ext cx="2571540"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SO SÁNH VỚI CÁC  KỸ THUẬT HỌC MÁY KHÁC</a:t>
            </a:r>
          </a:p>
          <a:p>
            <a:pPr marL="0" lvl="0" indent="0" algn="l" rtl="0">
              <a:spcBef>
                <a:spcPts val="0"/>
              </a:spcBef>
              <a:spcAft>
                <a:spcPts val="0"/>
              </a:spcAft>
              <a:buNone/>
            </a:pPr>
            <a:r>
              <a:rPr lang="es"/>
              <a:t>(SELF-SUPERVISED LEARNING VERSUS OTHERS)</a:t>
            </a:r>
            <a:endParaRPr/>
          </a:p>
        </p:txBody>
      </p:sp>
      <p:sp>
        <p:nvSpPr>
          <p:cNvPr id="98" name="Google Shape;98;p12"/>
          <p:cNvSpPr txBox="1">
            <a:spLocks noGrp="1"/>
          </p:cNvSpPr>
          <p:nvPr>
            <p:ph type="subTitle" idx="8"/>
          </p:nvPr>
        </p:nvSpPr>
        <p:spPr>
          <a:xfrm>
            <a:off x="6381074" y="1748213"/>
            <a:ext cx="2571539" cy="158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CÁC PHƯƠNG PHÁP TIẾP CẬN KHÁC NHAU</a:t>
            </a:r>
          </a:p>
          <a:p>
            <a:pPr marL="0" lvl="0" indent="0" algn="l" rtl="0">
              <a:spcBef>
                <a:spcPts val="0"/>
              </a:spcBef>
              <a:spcAft>
                <a:spcPts val="0"/>
              </a:spcAft>
              <a:buNone/>
            </a:pPr>
            <a:r>
              <a:rPr lang="en-US"/>
              <a:t>(THE DIFFERENT APPROACHES)</a:t>
            </a:r>
          </a:p>
        </p:txBody>
      </p:sp>
      <p:sp>
        <p:nvSpPr>
          <p:cNvPr id="99" name="Google Shape;99;p12"/>
          <p:cNvSpPr txBox="1">
            <a:spLocks noGrp="1"/>
          </p:cNvSpPr>
          <p:nvPr>
            <p:ph type="subTitle" idx="9"/>
          </p:nvPr>
        </p:nvSpPr>
        <p:spPr>
          <a:xfrm>
            <a:off x="3341554" y="1769236"/>
            <a:ext cx="1682700" cy="6968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Định nghĩa</a:t>
            </a:r>
          </a:p>
          <a:p>
            <a:pPr marL="0" lvl="0" indent="0" algn="l" rtl="0">
              <a:spcBef>
                <a:spcPts val="0"/>
              </a:spcBef>
              <a:spcAft>
                <a:spcPts val="0"/>
              </a:spcAft>
              <a:buNone/>
            </a:pPr>
            <a:r>
              <a:rPr lang="en-US"/>
              <a:t>simCLR framework</a:t>
            </a:r>
          </a:p>
        </p:txBody>
      </p:sp>
      <p:sp>
        <p:nvSpPr>
          <p:cNvPr id="100" name="Google Shape;100;p12"/>
          <p:cNvSpPr txBox="1">
            <a:spLocks noGrp="1"/>
          </p:cNvSpPr>
          <p:nvPr>
            <p:ph type="subTitle" idx="13"/>
          </p:nvPr>
        </p:nvSpPr>
        <p:spPr>
          <a:xfrm>
            <a:off x="6381075" y="1769236"/>
            <a:ext cx="1682700" cy="7308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Unsupervised learning</a:t>
            </a:r>
          </a:p>
          <a:p>
            <a:pPr marL="0" lvl="0" indent="0" algn="l" rtl="0">
              <a:spcBef>
                <a:spcPts val="0"/>
              </a:spcBef>
              <a:spcAft>
                <a:spcPts val="0"/>
              </a:spcAft>
              <a:buNone/>
            </a:pPr>
            <a:r>
              <a:rPr lang="en-US"/>
              <a:t>Transfer learning</a:t>
            </a:r>
          </a:p>
          <a:p>
            <a:pPr marL="0" lvl="0" indent="0" algn="l" rtl="0">
              <a:spcBef>
                <a:spcPts val="0"/>
              </a:spcBef>
              <a:spcAft>
                <a:spcPts val="0"/>
              </a:spcAft>
              <a:buNone/>
            </a:pPr>
            <a:r>
              <a:rPr lang="en-US"/>
              <a:t>Data augmentation</a:t>
            </a:r>
          </a:p>
          <a:p>
            <a:pPr marL="0" lvl="0" indent="0" algn="l" rtl="0">
              <a:spcBef>
                <a:spcPts val="0"/>
              </a:spcBef>
              <a:spcAft>
                <a:spcPts val="0"/>
              </a:spcAft>
              <a:buNone/>
            </a:pPr>
            <a:endParaRPr lang="en-US"/>
          </a:p>
        </p:txBody>
      </p:sp>
      <p:sp>
        <p:nvSpPr>
          <p:cNvPr id="101" name="Google Shape;101;p12"/>
          <p:cNvSpPr txBox="1">
            <a:spLocks noGrp="1"/>
          </p:cNvSpPr>
          <p:nvPr>
            <p:ph type="subTitle" idx="14"/>
          </p:nvPr>
        </p:nvSpPr>
        <p:spPr>
          <a:xfrm>
            <a:off x="3341554" y="3190569"/>
            <a:ext cx="1682700" cy="4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Lợi ích</a:t>
            </a:r>
          </a:p>
          <a:p>
            <a:pPr marL="0" lvl="0" indent="0" algn="l" rtl="0">
              <a:spcBef>
                <a:spcPts val="0"/>
              </a:spcBef>
              <a:spcAft>
                <a:spcPts val="0"/>
              </a:spcAft>
              <a:buNone/>
            </a:pPr>
            <a:r>
              <a:rPr lang="en-US"/>
              <a:t>Thử thách</a:t>
            </a:r>
          </a:p>
        </p:txBody>
      </p:sp>
      <p:sp>
        <p:nvSpPr>
          <p:cNvPr id="18" name="Google Shape;100;p12">
            <a:extLst>
              <a:ext uri="{FF2B5EF4-FFF2-40B4-BE49-F238E27FC236}">
                <a16:creationId xmlns:a16="http://schemas.microsoft.com/office/drawing/2014/main" id="{1CDA4432-64D7-4F6C-B334-F2D49CB11B6A}"/>
              </a:ext>
            </a:extLst>
          </p:cNvPr>
          <p:cNvSpPr txBox="1">
            <a:spLocks/>
          </p:cNvSpPr>
          <p:nvPr/>
        </p:nvSpPr>
        <p:spPr>
          <a:xfrm>
            <a:off x="6375876" y="3214122"/>
            <a:ext cx="2170593" cy="9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1pPr>
            <a:lvl2pPr marL="914400" marR="0" lvl="1"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2pPr>
            <a:lvl3pPr marL="1371600" marR="0" lvl="2"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3pPr>
            <a:lvl4pPr marL="1828800" marR="0" lvl="3"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4pPr>
            <a:lvl5pPr marL="2286000" marR="0" lvl="4"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5pPr>
            <a:lvl6pPr marL="2743200" marR="0" lvl="5"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6pPr>
            <a:lvl7pPr marL="3200400" marR="0" lvl="6"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7pPr>
            <a:lvl8pPr marL="3657600" marR="0" lvl="7"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8pPr>
            <a:lvl9pPr marL="4114800" marR="0" lvl="8"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9pPr>
          </a:lstStyle>
          <a:p>
            <a:pPr marL="0" lvl="0" indent="0" algn="l" rtl="0">
              <a:spcBef>
                <a:spcPts val="0"/>
              </a:spcBef>
              <a:spcAft>
                <a:spcPts val="0"/>
              </a:spcAft>
              <a:buNone/>
            </a:pPr>
            <a:r>
              <a:rPr lang="en-US"/>
              <a:t>Image-based approaches</a:t>
            </a:r>
          </a:p>
          <a:p>
            <a:pPr marL="0" lvl="0" indent="0" algn="l" rtl="0">
              <a:spcBef>
                <a:spcPts val="0"/>
              </a:spcBef>
              <a:spcAft>
                <a:spcPts val="0"/>
              </a:spcAft>
              <a:buNone/>
            </a:pPr>
            <a:r>
              <a:rPr lang="es"/>
              <a:t>Video-based approaches</a:t>
            </a:r>
          </a:p>
          <a:p>
            <a:pPr marL="0" lvl="0" indent="0" algn="l" rtl="0">
              <a:spcBef>
                <a:spcPts val="0"/>
              </a:spcBef>
              <a:spcAft>
                <a:spcPts val="0"/>
              </a:spcAft>
              <a:buNone/>
            </a:pPr>
            <a:r>
              <a:rPr lang="es"/>
              <a:t>Approaches for natural language processing</a:t>
            </a:r>
            <a:endParaRPr lang="vi-VN"/>
          </a:p>
        </p:txBody>
      </p:sp>
      <p:sp>
        <p:nvSpPr>
          <p:cNvPr id="16" name="Google Shape;92;p12">
            <a:extLst>
              <a:ext uri="{FF2B5EF4-FFF2-40B4-BE49-F238E27FC236}">
                <a16:creationId xmlns:a16="http://schemas.microsoft.com/office/drawing/2014/main" id="{0B179A26-18D0-4AE0-B441-4DB624ABAB9C}"/>
              </a:ext>
            </a:extLst>
          </p:cNvPr>
          <p:cNvSpPr txBox="1">
            <a:spLocks/>
          </p:cNvSpPr>
          <p:nvPr/>
        </p:nvSpPr>
        <p:spPr>
          <a:xfrm>
            <a:off x="5050691" y="2918676"/>
            <a:ext cx="2033211" cy="158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1pPr>
            <a:lvl2pPr marL="914400" marR="0" lvl="1"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2pPr>
            <a:lvl3pPr marL="1371600" marR="0" lvl="2"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3pPr>
            <a:lvl4pPr marL="1828800" marR="0" lvl="3"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4pPr>
            <a:lvl5pPr marL="2286000" marR="0" lvl="4"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5pPr>
            <a:lvl6pPr marL="2743200" marR="0" lvl="5"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6pPr>
            <a:lvl7pPr marL="3200400" marR="0" lvl="6"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7pPr>
            <a:lvl8pPr marL="3657600" marR="0" lvl="7"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8pPr>
            <a:lvl9pPr marL="4114800" marR="0" lvl="8" indent="-317500" algn="l" rtl="0">
              <a:lnSpc>
                <a:spcPct val="100000"/>
              </a:lnSpc>
              <a:spcBef>
                <a:spcPts val="0"/>
              </a:spcBef>
              <a:spcAft>
                <a:spcPts val="0"/>
              </a:spcAft>
              <a:buClr>
                <a:srgbClr val="051357"/>
              </a:buClr>
              <a:buSzPts val="1600"/>
              <a:buFont typeface="Teko Medium"/>
              <a:buNone/>
              <a:defRPr sz="1600" b="0" i="0" u="none" strike="noStrike" cap="none">
                <a:solidFill>
                  <a:srgbClr val="051357"/>
                </a:solidFill>
                <a:latin typeface="Teko Medium"/>
                <a:ea typeface="Teko Medium"/>
                <a:cs typeface="Teko Medium"/>
                <a:sym typeface="Teko Medium"/>
              </a:defRPr>
            </a:lvl9pPr>
          </a:lstStyle>
          <a:p>
            <a:pPr marL="0" indent="0"/>
            <a:r>
              <a:rPr lang="en-US"/>
              <a:t>DEMO – OBJECT DETECTION</a:t>
            </a:r>
          </a:p>
        </p:txBody>
      </p:sp>
      <p:sp>
        <p:nvSpPr>
          <p:cNvPr id="17" name="Google Shape;95;p12">
            <a:extLst>
              <a:ext uri="{FF2B5EF4-FFF2-40B4-BE49-F238E27FC236}">
                <a16:creationId xmlns:a16="http://schemas.microsoft.com/office/drawing/2014/main" id="{530C2FD0-3019-4A1A-B7F7-8BC295E6C6DF}"/>
              </a:ext>
            </a:extLst>
          </p:cNvPr>
          <p:cNvSpPr txBox="1">
            <a:spLocks/>
          </p:cNvSpPr>
          <p:nvPr/>
        </p:nvSpPr>
        <p:spPr>
          <a:xfrm>
            <a:off x="3014746" y="3842817"/>
            <a:ext cx="1992900" cy="9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1pPr>
            <a:lvl2pPr marR="0" lvl="1"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2pPr>
            <a:lvl3pPr marR="0" lvl="2"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3pPr>
            <a:lvl4pPr marR="0" lvl="3"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4pPr>
            <a:lvl5pPr marR="0" lvl="4"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5pPr>
            <a:lvl6pPr marR="0" lvl="5"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6pPr>
            <a:lvl7pPr marR="0" lvl="6"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7pPr>
            <a:lvl8pPr marR="0" lvl="7"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8pPr>
            <a:lvl9pPr marR="0" lvl="8" algn="r" rtl="0">
              <a:lnSpc>
                <a:spcPct val="100000"/>
              </a:lnSpc>
              <a:spcBef>
                <a:spcPts val="0"/>
              </a:spcBef>
              <a:spcAft>
                <a:spcPts val="0"/>
              </a:spcAft>
              <a:buClr>
                <a:srgbClr val="051357"/>
              </a:buClr>
              <a:buSzPts val="7200"/>
              <a:buFont typeface="Teko Medium"/>
              <a:buNone/>
              <a:defRPr sz="7200" b="0" i="0" u="none" strike="noStrike" cap="none">
                <a:solidFill>
                  <a:srgbClr val="051357"/>
                </a:solidFill>
                <a:latin typeface="Teko Medium"/>
                <a:ea typeface="Teko Medium"/>
                <a:cs typeface="Teko Medium"/>
                <a:sym typeface="Teko Medium"/>
              </a:defRPr>
            </a:lvl9pPr>
          </a:lstStyle>
          <a:p>
            <a:r>
              <a:rPr lang="es"/>
              <a:t>05.</a:t>
            </a:r>
          </a:p>
        </p:txBody>
      </p:sp>
      <p:sp>
        <p:nvSpPr>
          <p:cNvPr id="19" name="Google Shape;101;p12">
            <a:extLst>
              <a:ext uri="{FF2B5EF4-FFF2-40B4-BE49-F238E27FC236}">
                <a16:creationId xmlns:a16="http://schemas.microsoft.com/office/drawing/2014/main" id="{D3C41547-7F96-460F-8852-E66FDE33E438}"/>
              </a:ext>
            </a:extLst>
          </p:cNvPr>
          <p:cNvSpPr txBox="1">
            <a:spLocks/>
          </p:cNvSpPr>
          <p:nvPr/>
        </p:nvSpPr>
        <p:spPr>
          <a:xfrm>
            <a:off x="5050690" y="4373169"/>
            <a:ext cx="2633625" cy="40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1pPr>
            <a:lvl2pPr marL="914400" marR="0" lvl="1"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2pPr>
            <a:lvl3pPr marL="1371600" marR="0" lvl="2"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3pPr>
            <a:lvl4pPr marL="1828800" marR="0" lvl="3"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4pPr>
            <a:lvl5pPr marL="2286000" marR="0" lvl="4"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5pPr>
            <a:lvl6pPr marL="2743200" marR="0" lvl="5"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6pPr>
            <a:lvl7pPr marL="3200400" marR="0" lvl="6"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7pPr>
            <a:lvl8pPr marL="3657600" marR="0" lvl="7"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8pPr>
            <a:lvl9pPr marL="4114800" marR="0" lvl="8" indent="-317500" algn="l" rtl="0">
              <a:lnSpc>
                <a:spcPct val="100000"/>
              </a:lnSpc>
              <a:spcBef>
                <a:spcPts val="0"/>
              </a:spcBef>
              <a:spcAft>
                <a:spcPts val="0"/>
              </a:spcAft>
              <a:buClr>
                <a:srgbClr val="544E72"/>
              </a:buClr>
              <a:buSzPts val="1200"/>
              <a:buFont typeface="Abel"/>
              <a:buNone/>
              <a:defRPr sz="1200" b="0" i="0" u="none" strike="noStrike" cap="none">
                <a:solidFill>
                  <a:srgbClr val="544E72"/>
                </a:solidFill>
                <a:latin typeface="Abel"/>
                <a:ea typeface="Abel"/>
                <a:cs typeface="Abel"/>
                <a:sym typeface="Abel"/>
              </a:defRPr>
            </a:lvl9pPr>
          </a:lstStyle>
          <a:p>
            <a:pPr marL="0" indent="0"/>
            <a:r>
              <a:rPr lang="en-US"/>
              <a:t>Phát hiện các đối tượng trong 1 tấm ảnh</a:t>
            </a:r>
          </a:p>
          <a:p>
            <a:pPr marL="0" indent="0"/>
            <a:r>
              <a:rPr lang="en-US"/>
              <a:t>Thư viện tensorflow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20</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RELATIVE PATCH POSITION FOR CONTEXT PREDICTION</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11681" y="1109128"/>
            <a:ext cx="7609237" cy="1768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Các patches sẽ được input vào model ConvNet với shared weight.</a:t>
            </a:r>
          </a:p>
          <a:p>
            <a:pPr marL="438150" indent="-285750">
              <a:buSzPts val="1200"/>
              <a:buFont typeface="Arial" panose="020B0604020202020204" pitchFamily="34" charset="0"/>
              <a:buChar char="•"/>
            </a:pPr>
            <a:r>
              <a:rPr lang="en-US" sz="1700">
                <a:latin typeface="Abel" panose="020B0604020202020204" charset="0"/>
              </a:rPr>
              <a:t>Các feature đã học sẽ được nối với nhau.</a:t>
            </a:r>
          </a:p>
          <a:p>
            <a:pPr marL="438150" indent="-285750">
              <a:buSzPts val="1200"/>
              <a:buFont typeface="Arial" panose="020B0604020202020204" pitchFamily="34" charset="0"/>
              <a:buChar char="•"/>
            </a:pPr>
            <a:r>
              <a:rPr lang="en-US" sz="1700">
                <a:latin typeface="Abel" panose="020B0604020202020204" charset="0"/>
              </a:rPr>
              <a:t>Phân loại sẽ được thực hiện trên 8 classes (tương ứng với 8 classes có thể có trong bước ảnh).</a:t>
            </a:r>
          </a:p>
          <a:p>
            <a:pPr marL="152400">
              <a:buSzPts val="1200"/>
            </a:pPr>
            <a:r>
              <a:rPr lang="en-US" sz="1700">
                <a:latin typeface="Abel" panose="020B0604020202020204" charset="0"/>
              </a:rPr>
              <a:t>Models cần hiểu bối cảnh không gian của tấm ảnh để có thể dự đoán được vị trí tương đối giữa các patches.</a:t>
            </a:r>
          </a:p>
        </p:txBody>
      </p:sp>
      <p:pic>
        <p:nvPicPr>
          <p:cNvPr id="8" name="Picture 7">
            <a:extLst>
              <a:ext uri="{FF2B5EF4-FFF2-40B4-BE49-F238E27FC236}">
                <a16:creationId xmlns:a16="http://schemas.microsoft.com/office/drawing/2014/main" id="{B9F71117-7334-4C23-AAE4-8335BA030946}"/>
              </a:ext>
            </a:extLst>
          </p:cNvPr>
          <p:cNvPicPr>
            <a:picLocks noChangeAspect="1"/>
          </p:cNvPicPr>
          <p:nvPr/>
        </p:nvPicPr>
        <p:blipFill>
          <a:blip r:embed="rId3"/>
          <a:stretch>
            <a:fillRect/>
          </a:stretch>
        </p:blipFill>
        <p:spPr>
          <a:xfrm>
            <a:off x="1511681" y="2768526"/>
            <a:ext cx="7609237" cy="2376072"/>
          </a:xfrm>
          <a:prstGeom prst="rect">
            <a:avLst/>
          </a:prstGeom>
        </p:spPr>
      </p:pic>
    </p:spTree>
    <p:extLst>
      <p:ext uri="{BB962C8B-B14F-4D97-AF65-F5344CB8AC3E}">
        <p14:creationId xmlns:p14="http://schemas.microsoft.com/office/powerpoint/2010/main" val="2783918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21</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RELATIVE PATCH POSITION FOR CONTEXT PREDICTION</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483327" y="825593"/>
            <a:ext cx="7609237" cy="23570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Ví dụ:</a:t>
            </a:r>
          </a:p>
          <a:p>
            <a:pPr marL="152400">
              <a:buSzPts val="1200"/>
            </a:pPr>
            <a:r>
              <a:rPr lang="en-US" sz="1700">
                <a:latin typeface="Abel" panose="020B0604020202020204" charset="0"/>
              </a:rPr>
              <a:t>Lấy mẫu các patches của tấm hình dưới bằng cách:</a:t>
            </a:r>
          </a:p>
          <a:p>
            <a:pPr marL="438150" indent="-285750">
              <a:buSzPts val="1200"/>
              <a:buFont typeface="Arial" panose="020B0604020202020204" pitchFamily="34" charset="0"/>
              <a:buChar char="•"/>
            </a:pPr>
            <a:r>
              <a:rPr lang="en-US" sz="1700">
                <a:latin typeface="Abel" panose="020B0604020202020204" charset="0"/>
              </a:rPr>
              <a:t>Lấy một mẫu patches ngẫu nhiên và xem nó là vị trí chính giữa trong một lưới 3x3.</a:t>
            </a:r>
          </a:p>
          <a:p>
            <a:pPr marL="438150" indent="-285750">
              <a:buSzPts val="1200"/>
              <a:buFont typeface="Arial" panose="020B0604020202020204" pitchFamily="34" charset="0"/>
              <a:buChar char="•"/>
            </a:pPr>
            <a:r>
              <a:rPr lang="en-US" sz="1700">
                <a:latin typeface="Abel" panose="020B0604020202020204" charset="0"/>
              </a:rPr>
              <a:t>Lấy 8 vị trí patches lân cận xung quanh patches đầu tiên (chính giữa).</a:t>
            </a:r>
          </a:p>
          <a:p>
            <a:pPr marL="152400">
              <a:buSzPts val="1200"/>
            </a:pPr>
            <a:r>
              <a:rPr lang="en-US" sz="1700">
                <a:latin typeface="Abel" panose="020B0604020202020204" charset="0"/>
              </a:rPr>
              <a:t>Để tránh việc model bắt những </a:t>
            </a:r>
            <a:r>
              <a:rPr lang="en-US" sz="1700" i="1">
                <a:latin typeface="Abel" panose="020B0604020202020204" charset="0"/>
              </a:rPr>
              <a:t>low-level trivial information:</a:t>
            </a:r>
          </a:p>
          <a:p>
            <a:pPr marL="438150" indent="-285750">
              <a:buSzPts val="1200"/>
              <a:buFont typeface="Arial" panose="020B0604020202020204" pitchFamily="34" charset="0"/>
              <a:buChar char="•"/>
            </a:pPr>
            <a:r>
              <a:rPr lang="en-US" sz="1700">
                <a:latin typeface="Abel" panose="020B0604020202020204" charset="0"/>
              </a:rPr>
              <a:t>Thêm khoảng trống giữa các patches với nhau.</a:t>
            </a:r>
          </a:p>
          <a:p>
            <a:pPr marL="438150" indent="-285750">
              <a:buSzPts val="1200"/>
              <a:buFont typeface="Arial" panose="020B0604020202020204" pitchFamily="34" charset="0"/>
              <a:buChar char="•"/>
            </a:pPr>
            <a:r>
              <a:rPr lang="en-US" sz="1700">
                <a:latin typeface="Abel" panose="020B0604020202020204" charset="0"/>
              </a:rPr>
              <a:t>Thêm những thay đổi vị trí nhỏ trong các patches.</a:t>
            </a:r>
          </a:p>
          <a:p>
            <a:pPr marL="438150" indent="-285750">
              <a:buSzPts val="1200"/>
              <a:buFont typeface="Arial" panose="020B0604020202020204" pitchFamily="34" charset="0"/>
              <a:buChar char="•"/>
            </a:pPr>
            <a:r>
              <a:rPr lang="en-US" sz="1700">
                <a:latin typeface="Abel" panose="020B0604020202020204" charset="0"/>
              </a:rPr>
              <a:t>Giảm một độ phân giải của một vài mẫu patches và sau đẩy lên.</a:t>
            </a:r>
          </a:p>
          <a:p>
            <a:pPr marL="438150" indent="-285750">
              <a:buSzPts val="1200"/>
              <a:buFont typeface="Arial" panose="020B0604020202020204" pitchFamily="34" charset="0"/>
              <a:buChar char="•"/>
            </a:pPr>
            <a:r>
              <a:rPr lang="en-US" sz="1700">
                <a:latin typeface="Abel" panose="020B0604020202020204" charset="0"/>
              </a:rPr>
              <a:t>Bỏ ngẫu nhiên một số màu trong một vài patches.</a:t>
            </a:r>
          </a:p>
        </p:txBody>
      </p:sp>
      <p:pic>
        <p:nvPicPr>
          <p:cNvPr id="6" name="Picture 5">
            <a:extLst>
              <a:ext uri="{FF2B5EF4-FFF2-40B4-BE49-F238E27FC236}">
                <a16:creationId xmlns:a16="http://schemas.microsoft.com/office/drawing/2014/main" id="{69C114C3-C972-44DB-B3D7-A35C7E5D8D47}"/>
              </a:ext>
            </a:extLst>
          </p:cNvPr>
          <p:cNvPicPr>
            <a:picLocks noChangeAspect="1"/>
          </p:cNvPicPr>
          <p:nvPr/>
        </p:nvPicPr>
        <p:blipFill>
          <a:blip r:embed="rId3"/>
          <a:stretch>
            <a:fillRect/>
          </a:stretch>
        </p:blipFill>
        <p:spPr>
          <a:xfrm>
            <a:off x="3359845" y="3253563"/>
            <a:ext cx="3021009" cy="1893067"/>
          </a:xfrm>
          <a:prstGeom prst="rect">
            <a:avLst/>
          </a:prstGeom>
        </p:spPr>
      </p:pic>
    </p:spTree>
    <p:extLst>
      <p:ext uri="{BB962C8B-B14F-4D97-AF65-F5344CB8AC3E}">
        <p14:creationId xmlns:p14="http://schemas.microsoft.com/office/powerpoint/2010/main" val="1183086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22</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RELATIVE PATCH POSITION FOR CONTEXT PREDICTION</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34763" y="1136687"/>
            <a:ext cx="7609237" cy="8002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Ở đây, ta sẽ thử dự đoán patches số 3 so với patches trung tâm</a:t>
            </a:r>
          </a:p>
        </p:txBody>
      </p:sp>
      <p:sp>
        <p:nvSpPr>
          <p:cNvPr id="8" name="TextBox 7">
            <a:extLst>
              <a:ext uri="{FF2B5EF4-FFF2-40B4-BE49-F238E27FC236}">
                <a16:creationId xmlns:a16="http://schemas.microsoft.com/office/drawing/2014/main" id="{5FB2D8F5-3C77-42EF-A6A0-9F698CE6C0DF}"/>
              </a:ext>
            </a:extLst>
          </p:cNvPr>
          <p:cNvSpPr txBox="1"/>
          <p:nvPr/>
        </p:nvSpPr>
        <p:spPr>
          <a:xfrm>
            <a:off x="2020026" y="2888337"/>
            <a:ext cx="4572000" cy="800219"/>
          </a:xfrm>
          <a:prstGeom prst="rect">
            <a:avLst/>
          </a:prstGeom>
          <a:noFill/>
        </p:spPr>
        <p:txBody>
          <a:bodyPr wrap="square">
            <a:spAutoFit/>
          </a:bodyPr>
          <a:lstStyle/>
          <a:p>
            <a:r>
              <a:rPr lang="en-US">
                <a:latin typeface="Abel" panose="020B0604020202020204" charset="0"/>
              </a:rPr>
              <a:t>Input: hai patches</a:t>
            </a:r>
          </a:p>
          <a:p>
            <a:endParaRPr lang="en-US">
              <a:latin typeface="Abel" panose="020B0604020202020204" charset="0"/>
            </a:endParaRPr>
          </a:p>
          <a:p>
            <a:r>
              <a:rPr lang="en-US">
                <a:latin typeface="Abel" panose="020B0604020202020204" charset="0"/>
              </a:rPr>
              <a:t>Prediction:  </a:t>
            </a:r>
            <a:r>
              <a:rPr lang="en-US" sz="1800" b="1">
                <a:latin typeface="Abel" panose="020B0604020202020204" charset="0"/>
                <a:cs typeface="Arial" panose="020B0604020202020204" pitchFamily="34" charset="0"/>
              </a:rPr>
              <a:t>Y = 3</a:t>
            </a:r>
            <a:endParaRPr lang="en-US" sz="1800" b="1" dirty="0">
              <a:latin typeface="Abel" panose="020B0604020202020204" charset="0"/>
              <a:cs typeface="Arial" panose="020B0604020202020204" pitchFamily="34" charset="0"/>
            </a:endParaRPr>
          </a:p>
        </p:txBody>
      </p:sp>
      <p:pic>
        <p:nvPicPr>
          <p:cNvPr id="9" name="Picture 8">
            <a:extLst>
              <a:ext uri="{FF2B5EF4-FFF2-40B4-BE49-F238E27FC236}">
                <a16:creationId xmlns:a16="http://schemas.microsoft.com/office/drawing/2014/main" id="{8095A244-564C-4168-B658-A25B4ED1DB5D}"/>
              </a:ext>
            </a:extLst>
          </p:cNvPr>
          <p:cNvPicPr>
            <a:picLocks noChangeAspect="1"/>
          </p:cNvPicPr>
          <p:nvPr/>
        </p:nvPicPr>
        <p:blipFill rotWithShape="1">
          <a:blip r:embed="rId2"/>
          <a:srcRect t="8895" r="33761"/>
          <a:stretch/>
        </p:blipFill>
        <p:spPr>
          <a:xfrm>
            <a:off x="2020026" y="1934406"/>
            <a:ext cx="2672476" cy="815537"/>
          </a:xfrm>
          <a:prstGeom prst="rect">
            <a:avLst/>
          </a:prstGeom>
        </p:spPr>
      </p:pic>
    </p:spTree>
    <p:extLst>
      <p:ext uri="{BB962C8B-B14F-4D97-AF65-F5344CB8AC3E}">
        <p14:creationId xmlns:p14="http://schemas.microsoft.com/office/powerpoint/2010/main" val="2242546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23</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IMAGE JIGSAW PUZZLE</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34763" y="1136687"/>
            <a:ext cx="7609237" cy="1493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Training data: 9 patches được trích xuất từ hình ảnh bên dưới (tương tự như cách tiếp cận trước đó ta vừa mới tìm hiểu).</a:t>
            </a:r>
          </a:p>
          <a:p>
            <a:pPr marL="152400">
              <a:buSzPts val="1200"/>
            </a:pPr>
            <a:r>
              <a:rPr lang="en-US" sz="1700">
                <a:latin typeface="Abel" panose="020B0604020202020204" charset="0"/>
              </a:rPr>
              <a:t>Pretext task: dự đoán vị trí của 9 patches</a:t>
            </a:r>
          </a:p>
          <a:p>
            <a:pPr marL="438150" indent="-285750">
              <a:buSzPts val="1200"/>
              <a:buFont typeface="Symbol" panose="05050102010706020507" pitchFamily="18" charset="2"/>
              <a:buChar char="Þ"/>
            </a:pPr>
            <a:r>
              <a:rPr lang="en-US" sz="1700">
                <a:latin typeface="Abel" panose="020B0604020202020204" charset="0"/>
              </a:rPr>
              <a:t>Thay vì ta phải dự đoán vị trí tương đổi giữa 2 patches, ở đây ta sẽ sử dụng mạng lưới 3x3 để giải </a:t>
            </a:r>
            <a:r>
              <a:rPr lang="en-US" sz="1700" i="1">
                <a:latin typeface="Abel" panose="020B0604020202020204" charset="0"/>
              </a:rPr>
              <a:t>một trò chơi xếp hình</a:t>
            </a:r>
          </a:p>
          <a:p>
            <a:pPr marL="152400">
              <a:buSzPts val="1200"/>
            </a:pPr>
            <a:r>
              <a:rPr lang="en-US" sz="1700">
                <a:latin typeface="Abel" panose="020B0604020202020204" charset="0"/>
              </a:rPr>
              <a:t>link tham khảo: </a:t>
            </a:r>
            <a:r>
              <a:rPr lang="en-US" sz="1200">
                <a:hlinkClick r:id="rId2"/>
              </a:rPr>
              <a:t>Noroozi (2016) Unsupervised Learning of Visual Representations by Solving Jigsaw Puzzles</a:t>
            </a:r>
            <a:endParaRPr lang="en-US" sz="1200"/>
          </a:p>
          <a:p>
            <a:pPr marL="152400">
              <a:buSzPts val="1200"/>
            </a:pPr>
            <a:endParaRPr lang="en-US" sz="1700">
              <a:latin typeface="Abel" panose="020B0604020202020204" charset="0"/>
            </a:endParaRPr>
          </a:p>
        </p:txBody>
      </p:sp>
      <p:pic>
        <p:nvPicPr>
          <p:cNvPr id="10" name="Picture 9">
            <a:extLst>
              <a:ext uri="{FF2B5EF4-FFF2-40B4-BE49-F238E27FC236}">
                <a16:creationId xmlns:a16="http://schemas.microsoft.com/office/drawing/2014/main" id="{A3329964-5C29-4AF7-B218-CC3FC581467F}"/>
              </a:ext>
            </a:extLst>
          </p:cNvPr>
          <p:cNvPicPr>
            <a:picLocks noChangeAspect="1"/>
          </p:cNvPicPr>
          <p:nvPr/>
        </p:nvPicPr>
        <p:blipFill>
          <a:blip r:embed="rId3"/>
          <a:stretch>
            <a:fillRect/>
          </a:stretch>
        </p:blipFill>
        <p:spPr>
          <a:xfrm>
            <a:off x="1478412" y="2783498"/>
            <a:ext cx="3553203" cy="2360002"/>
          </a:xfrm>
          <a:prstGeom prst="rect">
            <a:avLst/>
          </a:prstGeom>
        </p:spPr>
      </p:pic>
      <p:pic>
        <p:nvPicPr>
          <p:cNvPr id="11" name="Picture 10">
            <a:extLst>
              <a:ext uri="{FF2B5EF4-FFF2-40B4-BE49-F238E27FC236}">
                <a16:creationId xmlns:a16="http://schemas.microsoft.com/office/drawing/2014/main" id="{67E89308-E13A-44F5-A8F7-F7D04587A719}"/>
              </a:ext>
            </a:extLst>
          </p:cNvPr>
          <p:cNvPicPr>
            <a:picLocks noChangeAspect="1"/>
          </p:cNvPicPr>
          <p:nvPr/>
        </p:nvPicPr>
        <p:blipFill>
          <a:blip r:embed="rId4"/>
          <a:stretch>
            <a:fillRect/>
          </a:stretch>
        </p:blipFill>
        <p:spPr>
          <a:xfrm>
            <a:off x="5227449" y="3088134"/>
            <a:ext cx="1641823" cy="1633090"/>
          </a:xfrm>
          <a:prstGeom prst="rect">
            <a:avLst/>
          </a:prstGeom>
        </p:spPr>
      </p:pic>
      <p:pic>
        <p:nvPicPr>
          <p:cNvPr id="12" name="Picture 11">
            <a:extLst>
              <a:ext uri="{FF2B5EF4-FFF2-40B4-BE49-F238E27FC236}">
                <a16:creationId xmlns:a16="http://schemas.microsoft.com/office/drawing/2014/main" id="{813BE0E0-F27F-41C5-A009-38E4C67A55D2}"/>
              </a:ext>
            </a:extLst>
          </p:cNvPr>
          <p:cNvPicPr>
            <a:picLocks noChangeAspect="1"/>
          </p:cNvPicPr>
          <p:nvPr/>
        </p:nvPicPr>
        <p:blipFill>
          <a:blip r:embed="rId5"/>
          <a:stretch>
            <a:fillRect/>
          </a:stretch>
        </p:blipFill>
        <p:spPr>
          <a:xfrm>
            <a:off x="7065106" y="3088134"/>
            <a:ext cx="1641823" cy="1633090"/>
          </a:xfrm>
          <a:prstGeom prst="rect">
            <a:avLst/>
          </a:prstGeom>
        </p:spPr>
      </p:pic>
    </p:spTree>
    <p:extLst>
      <p:ext uri="{BB962C8B-B14F-4D97-AF65-F5344CB8AC3E}">
        <p14:creationId xmlns:p14="http://schemas.microsoft.com/office/powerpoint/2010/main" val="242310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24</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IMAGE JIGSAW PUZZLE</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34763" y="1136687"/>
            <a:ext cx="7609237" cy="1493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Dùng model ConvNet chuyển các patches riêng lẻ qua một Conv layer có trọng số chia sẻ (shared weigth).</a:t>
            </a:r>
          </a:p>
          <a:p>
            <a:pPr marL="438150" indent="-285750">
              <a:buSzPts val="1200"/>
              <a:buFont typeface="Arial" panose="020B0604020202020204" pitchFamily="34" charset="0"/>
              <a:buChar char="•"/>
            </a:pPr>
            <a:r>
              <a:rPr lang="en-US" sz="1700">
                <a:latin typeface="Abel" panose="020B0604020202020204" charset="0"/>
              </a:rPr>
              <a:t>Các features được kết hợp lại và chuyển qua thông qua fully-connected layers.</a:t>
            </a:r>
          </a:p>
          <a:p>
            <a:pPr marL="438150" indent="-285750">
              <a:buSzPts val="1200"/>
              <a:buFont typeface="Arial" panose="020B0604020202020204" pitchFamily="34" charset="0"/>
              <a:buChar char="•"/>
            </a:pPr>
            <a:r>
              <a:rPr lang="en-US" sz="1700">
                <a:latin typeface="Abel" panose="020B0604020202020204" charset="0"/>
              </a:rPr>
              <a:t>Output là vị trí của các patches (tức là hoán vị xáo trộn của các patches).</a:t>
            </a:r>
          </a:p>
          <a:p>
            <a:pPr marL="438150" indent="-285750">
              <a:buSzPts val="1200"/>
              <a:buFont typeface="Arial" panose="020B0604020202020204" pitchFamily="34" charset="0"/>
              <a:buChar char="•"/>
            </a:pPr>
            <a:r>
              <a:rPr lang="en-US" sz="1700">
                <a:latin typeface="Abel" panose="020B0604020202020204" charset="0"/>
              </a:rPr>
              <a:t>Các patches được xáo trộn theo một bộ 64 hoán vị được xác định trước.</a:t>
            </a:r>
          </a:p>
          <a:p>
            <a:pPr marL="152400">
              <a:buSzPts val="1200"/>
            </a:pPr>
            <a:r>
              <a:rPr lang="en-US" sz="1700">
                <a:latin typeface="Abel" panose="020B0604020202020204" charset="0"/>
              </a:rPr>
              <a:t>Ví dụ: </a:t>
            </a:r>
          </a:p>
          <a:p>
            <a:pPr marL="152400">
              <a:buSzPts val="1200"/>
            </a:pPr>
            <a:r>
              <a:rPr lang="en-US" sz="1700">
                <a:latin typeface="Abel" panose="020B0604020202020204" charset="0"/>
              </a:rPr>
              <a:t>Cụ thể, đối với 9 patches, tổng cộng có 9! = 362.880 câu đố có thể xảy ra</a:t>
            </a:r>
          </a:p>
          <a:p>
            <a:pPr marL="152400">
              <a:buSzPts val="1200"/>
            </a:pPr>
            <a:r>
              <a:rPr lang="en-US" sz="1700">
                <a:latin typeface="Abel" panose="020B0604020202020204" charset="0"/>
              </a:rPr>
              <a:t>Dùng bộ một tập hợp nhỏ gồm 64 hoán vị xáo trộn với hamming distance cao nhất.</a:t>
            </a:r>
          </a:p>
        </p:txBody>
      </p:sp>
      <p:pic>
        <p:nvPicPr>
          <p:cNvPr id="8" name="Picture 7">
            <a:extLst>
              <a:ext uri="{FF2B5EF4-FFF2-40B4-BE49-F238E27FC236}">
                <a16:creationId xmlns:a16="http://schemas.microsoft.com/office/drawing/2014/main" id="{AC797D04-7373-43D3-B7B7-EE0E2D2824F8}"/>
              </a:ext>
            </a:extLst>
          </p:cNvPr>
          <p:cNvPicPr>
            <a:picLocks noChangeAspect="1"/>
          </p:cNvPicPr>
          <p:nvPr/>
        </p:nvPicPr>
        <p:blipFill>
          <a:blip r:embed="rId3"/>
          <a:stretch>
            <a:fillRect/>
          </a:stretch>
        </p:blipFill>
        <p:spPr>
          <a:xfrm>
            <a:off x="1474381" y="3317358"/>
            <a:ext cx="7669619" cy="1818451"/>
          </a:xfrm>
          <a:prstGeom prst="rect">
            <a:avLst/>
          </a:prstGeom>
        </p:spPr>
      </p:pic>
    </p:spTree>
    <p:extLst>
      <p:ext uri="{BB962C8B-B14F-4D97-AF65-F5344CB8AC3E}">
        <p14:creationId xmlns:p14="http://schemas.microsoft.com/office/powerpoint/2010/main" val="1474039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25</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IMAGE JIGSAW PUZZLE</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34763" y="1136687"/>
            <a:ext cx="7609237" cy="1493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Model </a:t>
            </a:r>
            <a:r>
              <a:rPr lang="vi-VN" sz="1700">
                <a:latin typeface="Abel" panose="020B0604020202020204" charset="0"/>
              </a:rPr>
              <a:t>cần học cách xác định cách các bộ phận được lắp ráp trong một đối tượng, vị trí tương đối của các bộ phận khác nhau của đối tượng và hình dạng của các đối tượng</a:t>
            </a:r>
            <a:r>
              <a:rPr lang="en-US" sz="1700">
                <a:latin typeface="Abel" panose="020B0604020202020204" charset="0"/>
              </a:rPr>
              <a:t>.</a:t>
            </a:r>
          </a:p>
          <a:p>
            <a:pPr marL="152400">
              <a:buSzPts val="1200"/>
            </a:pPr>
            <a:r>
              <a:rPr lang="vi-VN" sz="1700">
                <a:latin typeface="Abel" panose="020B0604020202020204" charset="0"/>
              </a:rPr>
              <a:t>Các biểu diễn đã học rất hữu ích cho các downstream tasks trong phân loại và phát hiện đối tượng</a:t>
            </a:r>
            <a:r>
              <a:rPr lang="en-US" sz="1700">
                <a:latin typeface="Abel" panose="020B0604020202020204" charset="0"/>
              </a:rPr>
              <a:t>.</a:t>
            </a:r>
          </a:p>
        </p:txBody>
      </p:sp>
      <p:pic>
        <p:nvPicPr>
          <p:cNvPr id="6" name="Picture 5">
            <a:extLst>
              <a:ext uri="{FF2B5EF4-FFF2-40B4-BE49-F238E27FC236}">
                <a16:creationId xmlns:a16="http://schemas.microsoft.com/office/drawing/2014/main" id="{CE80AE09-EAF6-4D73-AAD6-CFA92D0BE7D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534762" y="2571750"/>
            <a:ext cx="7609237" cy="2571750"/>
          </a:xfrm>
          <a:prstGeom prst="rect">
            <a:avLst/>
          </a:prstGeom>
        </p:spPr>
      </p:pic>
    </p:spTree>
    <p:extLst>
      <p:ext uri="{BB962C8B-B14F-4D97-AF65-F5344CB8AC3E}">
        <p14:creationId xmlns:p14="http://schemas.microsoft.com/office/powerpoint/2010/main" val="317482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26</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CONTEXT ENCODERS</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34763" y="1136687"/>
            <a:ext cx="7609237" cy="1493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Traning data: vùng bị loại bỏ ngẫu nhiên trong một tấm ảnh</a:t>
            </a:r>
          </a:p>
          <a:p>
            <a:pPr marL="152400">
              <a:buSzPts val="1200"/>
            </a:pPr>
            <a:r>
              <a:rPr lang="en-US" sz="1700">
                <a:latin typeface="Abel" panose="020B0604020202020204" charset="0"/>
              </a:rPr>
              <a:t>Pretext task: lấp đầy phần thiếu còn lại của một tấm ảnh</a:t>
            </a:r>
          </a:p>
          <a:p>
            <a:pPr marL="152400">
              <a:buSzPts val="1200"/>
            </a:pPr>
            <a:r>
              <a:rPr lang="en-US" sz="1700">
                <a:latin typeface="Abel" panose="020B0604020202020204" charset="0"/>
              </a:rPr>
              <a:t>=&gt; Model cần phải hiểu được nội dung của toàn bộ tấm ảnh và tạo sự thay thế hợp lý cho phần bị thiếu.</a:t>
            </a:r>
          </a:p>
          <a:p>
            <a:pPr marL="152400">
              <a:buSzPts val="1200"/>
            </a:pPr>
            <a:r>
              <a:rPr lang="en-US" sz="1700">
                <a:latin typeface="Abel" panose="020B0604020202020204" charset="0"/>
              </a:rPr>
              <a:t>Link tham khảo: </a:t>
            </a:r>
            <a:r>
              <a:rPr lang="en-US" sz="1200">
                <a:hlinkClick r:id="rId2"/>
              </a:rPr>
              <a:t>Pathak (2016) Context Encoders: Feature Learning by Inpainting</a:t>
            </a:r>
            <a:endParaRPr lang="en-US" sz="1200"/>
          </a:p>
          <a:p>
            <a:pPr marL="152400">
              <a:buSzPts val="1200"/>
            </a:pPr>
            <a:endParaRPr lang="en-US" sz="1700">
              <a:latin typeface="Abel" panose="020B0604020202020204" charset="0"/>
            </a:endParaRPr>
          </a:p>
        </p:txBody>
      </p:sp>
      <p:pic>
        <p:nvPicPr>
          <p:cNvPr id="8" name="Picture 7">
            <a:extLst>
              <a:ext uri="{FF2B5EF4-FFF2-40B4-BE49-F238E27FC236}">
                <a16:creationId xmlns:a16="http://schemas.microsoft.com/office/drawing/2014/main" id="{F795A535-287B-498B-AA58-67ACF424A2B4}"/>
              </a:ext>
            </a:extLst>
          </p:cNvPr>
          <p:cNvPicPr>
            <a:picLocks noChangeAspect="1"/>
          </p:cNvPicPr>
          <p:nvPr/>
        </p:nvPicPr>
        <p:blipFill rotWithShape="1">
          <a:blip r:embed="rId3"/>
          <a:srcRect t="10611"/>
          <a:stretch/>
        </p:blipFill>
        <p:spPr>
          <a:xfrm>
            <a:off x="1726643" y="2629787"/>
            <a:ext cx="4702611" cy="2449756"/>
          </a:xfrm>
          <a:prstGeom prst="rect">
            <a:avLst/>
          </a:prstGeom>
        </p:spPr>
      </p:pic>
      <p:pic>
        <p:nvPicPr>
          <p:cNvPr id="9" name="Picture 8">
            <a:extLst>
              <a:ext uri="{FF2B5EF4-FFF2-40B4-BE49-F238E27FC236}">
                <a16:creationId xmlns:a16="http://schemas.microsoft.com/office/drawing/2014/main" id="{7A59D517-39BB-427D-B14A-BF7A47EB3EB4}"/>
              </a:ext>
            </a:extLst>
          </p:cNvPr>
          <p:cNvPicPr>
            <a:picLocks noChangeAspect="1"/>
          </p:cNvPicPr>
          <p:nvPr/>
        </p:nvPicPr>
        <p:blipFill>
          <a:blip r:embed="rId4"/>
          <a:stretch>
            <a:fillRect/>
          </a:stretch>
        </p:blipFill>
        <p:spPr>
          <a:xfrm>
            <a:off x="6760379" y="2792806"/>
            <a:ext cx="2119245" cy="2123716"/>
          </a:xfrm>
          <a:prstGeom prst="rect">
            <a:avLst/>
          </a:prstGeom>
        </p:spPr>
      </p:pic>
    </p:spTree>
    <p:extLst>
      <p:ext uri="{BB962C8B-B14F-4D97-AF65-F5344CB8AC3E}">
        <p14:creationId xmlns:p14="http://schemas.microsoft.com/office/powerpoint/2010/main" val="745576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27</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CONTEXT ENCODERS</a:t>
            </a:r>
          </a:p>
        </p:txBody>
      </p:sp>
      <mc:AlternateContent xmlns:mc="http://schemas.openxmlformats.org/markup-compatibility/2006" xmlns:a14="http://schemas.microsoft.com/office/drawing/2010/main">
        <mc:Choice Requires="a14">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34763" y="1136687"/>
                <a:ext cx="7609237" cy="17254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Model sẽ xem xét và sử dụng một kiến trúc encoder-decoder:</a:t>
                </a:r>
              </a:p>
              <a:p>
                <a:pPr marL="323850" indent="-171450">
                  <a:buSzPts val="1200"/>
                  <a:buFont typeface="Arial" panose="020B0604020202020204" pitchFamily="34" charset="0"/>
                  <a:buChar char="•"/>
                </a:pPr>
                <a:r>
                  <a:rPr lang="en-US" sz="1700">
                    <a:latin typeface="Abel" panose="020B0604020202020204" charset="0"/>
                  </a:rPr>
                  <a:t>Encoder và decoder sẽ có nhiều Conv layer và fully-connected layer.</a:t>
                </a:r>
              </a:p>
              <a:p>
                <a:pPr marL="323850" indent="-171450">
                  <a:buSzPts val="1200"/>
                  <a:buFont typeface="Arial" panose="020B0604020202020204" pitchFamily="34" charset="0"/>
                  <a:buChar char="•"/>
                </a:pPr>
                <a:r>
                  <a:rPr lang="en-US" sz="1700">
                    <a:latin typeface="Abel" panose="020B0604020202020204" charset="0"/>
                  </a:rPr>
                  <a:t>Ouput của decoder sẽ là hình ảnh input đã được tái tạo lại.</a:t>
                </a:r>
              </a:p>
              <a:p>
                <a:pPr marL="323850" indent="-171450">
                  <a:buSzPts val="1200"/>
                  <a:buFont typeface="Arial" panose="020B0604020202020204" pitchFamily="34" charset="0"/>
                  <a:buChar char="•"/>
                </a:pPr>
                <a:r>
                  <a:rPr lang="en-US" sz="1700">
                    <a:latin typeface="Abel" panose="020B0604020202020204" charset="0"/>
                  </a:rPr>
                  <a:t>Euclidean </a:t>
                </a:r>
                <a14:m>
                  <m:oMath xmlns:m="http://schemas.openxmlformats.org/officeDocument/2006/math">
                    <m:sSub>
                      <m:sSubPr>
                        <m:ctrlPr>
                          <a:rPr lang="en-US" sz="1700" i="1" smtClean="0">
                            <a:latin typeface="Cambria Math" panose="02040503050406030204" pitchFamily="18" charset="0"/>
                          </a:rPr>
                        </m:ctrlPr>
                      </m:sSubPr>
                      <m:e>
                        <m:r>
                          <a:rPr lang="en-US" sz="1700" i="1" smtClean="0">
                            <a:latin typeface="Cambria Math" panose="02040503050406030204" pitchFamily="18" charset="0"/>
                            <a:ea typeface="Cambria Math" panose="02040503050406030204" pitchFamily="18" charset="0"/>
                          </a:rPr>
                          <m:t>ℓ</m:t>
                        </m:r>
                      </m:e>
                      <m:sub>
                        <m:r>
                          <a:rPr lang="en-US" sz="1700" b="0" i="1" smtClean="0">
                            <a:latin typeface="Cambria Math" panose="02040503050406030204" pitchFamily="18" charset="0"/>
                          </a:rPr>
                          <m:t>2</m:t>
                        </m:r>
                      </m:sub>
                    </m:sSub>
                  </m:oMath>
                </a14:m>
                <a:r>
                  <a:rPr lang="en-US" sz="1700" dirty="0">
                    <a:latin typeface="Abel" panose="020B0604020202020204" charset="0"/>
                  </a:rPr>
                  <a:t> </a:t>
                </a:r>
                <a:r>
                  <a:rPr lang="en-US" sz="1700">
                    <a:latin typeface="Abel" panose="020B0604020202020204" charset="0"/>
                  </a:rPr>
                  <a:t>distance  được sử dụng làm hàm mất mát tái tạo (reconstruction loss function)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ea typeface="Cambria Math" panose="02040503050406030204" pitchFamily="18" charset="0"/>
                          </a:rPr>
                          <m:t>ℒ</m:t>
                        </m:r>
                      </m:e>
                      <m:sub>
                        <m:r>
                          <m:rPr>
                            <m:sty m:val="p"/>
                          </m:rPr>
                          <a:rPr lang="en-US" sz="1700">
                            <a:latin typeface="Cambria Math" panose="02040503050406030204" pitchFamily="18" charset="0"/>
                          </a:rPr>
                          <m:t>rec</m:t>
                        </m:r>
                      </m:sub>
                    </m:sSub>
                  </m:oMath>
                </a14:m>
                <a:r>
                  <a:rPr lang="en-US" sz="1700" dirty="0">
                    <a:latin typeface="Abel" panose="020B0604020202020204" charset="0"/>
                  </a:rPr>
                  <a:t> .</a:t>
                </a:r>
                <a:endParaRPr lang="en-US" sz="1700">
                  <a:latin typeface="Abel" panose="020B0604020202020204" charset="0"/>
                </a:endParaRPr>
              </a:p>
            </p:txBody>
          </p:sp>
        </mc:Choice>
        <mc:Fallback xmlns="">
          <p:sp>
            <p:nvSpPr>
              <p:cNvPr id="7" name="Google Shape;160;p15">
                <a:extLst>
                  <a:ext uri="{FF2B5EF4-FFF2-40B4-BE49-F238E27FC236}">
                    <a16:creationId xmlns:a16="http://schemas.microsoft.com/office/drawing/2014/main" id="{0D8CBEAB-EFD3-4A7F-A175-8E7E83DAAE62}"/>
                  </a:ext>
                </a:extLst>
              </p:cNvPr>
              <p:cNvSpPr txBox="1">
                <a:spLocks noRot="1" noChangeAspect="1" noMove="1" noResize="1" noEditPoints="1" noAdjustHandles="1" noChangeArrowheads="1" noChangeShapeType="1" noTextEdit="1"/>
              </p:cNvSpPr>
              <p:nvPr/>
            </p:nvSpPr>
            <p:spPr>
              <a:xfrm>
                <a:off x="1534763" y="1136687"/>
                <a:ext cx="7609237" cy="1725459"/>
              </a:xfrm>
              <a:prstGeom prst="rect">
                <a:avLst/>
              </a:prstGeom>
              <a:blipFill>
                <a:blip r:embed="rId2"/>
                <a:stretch>
                  <a:fillRect/>
                </a:stretch>
              </a:blipFill>
              <a:ln>
                <a:noFill/>
              </a:ln>
            </p:spPr>
            <p:txBody>
              <a:bodyPr/>
              <a:lstStyle/>
              <a:p>
                <a:r>
                  <a:rPr lang="en-US">
                    <a:noFill/>
                  </a:rPr>
                  <a:t> </a:t>
                </a:r>
              </a:p>
            </p:txBody>
          </p:sp>
        </mc:Fallback>
      </mc:AlternateContent>
      <p:pic>
        <p:nvPicPr>
          <p:cNvPr id="10" name="Picture 9" descr="A picture containing diagram&#10;&#10;Description automatically generated">
            <a:extLst>
              <a:ext uri="{FF2B5EF4-FFF2-40B4-BE49-F238E27FC236}">
                <a16:creationId xmlns:a16="http://schemas.microsoft.com/office/drawing/2014/main" id="{BB9CFE91-8B09-4872-A30D-2D149623323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477776" y="3117002"/>
            <a:ext cx="7666224" cy="2026498"/>
          </a:xfrm>
          <a:prstGeom prst="rect">
            <a:avLst/>
          </a:prstGeom>
        </p:spPr>
      </p:pic>
    </p:spTree>
    <p:extLst>
      <p:ext uri="{BB962C8B-B14F-4D97-AF65-F5344CB8AC3E}">
        <p14:creationId xmlns:p14="http://schemas.microsoft.com/office/powerpoint/2010/main" val="3152352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28</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CONTEXT ENCODERS</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34763" y="1136687"/>
            <a:ext cx="7609237" cy="17254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Theo nghiên cứu, để tái tạo lại ảnh thì việc mất mát không thể tránh khỏi nhất là đối với các ảnh có nhiều chi tiết.</a:t>
            </a:r>
          </a:p>
          <a:p>
            <a:pPr marL="152400">
              <a:buSzPts val="1200"/>
            </a:pPr>
            <a:r>
              <a:rPr lang="en-US" sz="1700">
                <a:solidFill>
                  <a:srgbClr val="252525"/>
                </a:solidFill>
                <a:latin typeface="Abel" panose="020B0604020202020204" charset="0"/>
              </a:rPr>
              <a:t>Để giải quyết vấn đề này, cải tiến bằng cách thêm một nhánh GAN, là nơi là GAN học cách tái tạo lại phần bị thiếu.</a:t>
            </a:r>
          </a:p>
          <a:p>
            <a:pPr marL="152400">
              <a:buSzPts val="1200"/>
            </a:pPr>
            <a:r>
              <a:rPr lang="en-US" sz="1700">
                <a:solidFill>
                  <a:srgbClr val="252525"/>
                </a:solidFill>
                <a:latin typeface="Abel" panose="020B0604020202020204" charset="0"/>
              </a:rPr>
              <a:t>=&gt; Hàm mất mát cho tổng thể sẽ là Weight trong việc tái cấu trúc và tổn thất của GAN</a:t>
            </a:r>
            <a:endParaRPr lang="en-US" sz="1700">
              <a:latin typeface="Abel" panose="020B0604020202020204" charset="0"/>
            </a:endParaRPr>
          </a:p>
        </p:txBody>
      </p:sp>
      <p:pic>
        <p:nvPicPr>
          <p:cNvPr id="6" name="Picture 5" descr="Diagram&#10;&#10;Description automatically generated">
            <a:extLst>
              <a:ext uri="{FF2B5EF4-FFF2-40B4-BE49-F238E27FC236}">
                <a16:creationId xmlns:a16="http://schemas.microsoft.com/office/drawing/2014/main" id="{651C1A21-28EA-4476-B71A-314E4E2F216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457093" y="2768526"/>
            <a:ext cx="7686907" cy="2374974"/>
          </a:xfrm>
          <a:prstGeom prst="rect">
            <a:avLst/>
          </a:prstGeom>
        </p:spPr>
      </p:pic>
    </p:spTree>
    <p:extLst>
      <p:ext uri="{BB962C8B-B14F-4D97-AF65-F5344CB8AC3E}">
        <p14:creationId xmlns:p14="http://schemas.microsoft.com/office/powerpoint/2010/main" val="567209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29</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CONTEXT ENCODERS</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1534763" y="1136687"/>
            <a:ext cx="7609237" cy="6772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Ví dụ: về một tấm ảnh qua các bước tái tạo và cải thiện độ mất mát trong việc tái tạo</a:t>
            </a:r>
          </a:p>
        </p:txBody>
      </p:sp>
      <p:pic>
        <p:nvPicPr>
          <p:cNvPr id="8" name="Picture 7">
            <a:extLst>
              <a:ext uri="{FF2B5EF4-FFF2-40B4-BE49-F238E27FC236}">
                <a16:creationId xmlns:a16="http://schemas.microsoft.com/office/drawing/2014/main" id="{5F0CE9AE-5869-430E-8EFF-889BBECA73C5}"/>
              </a:ext>
            </a:extLst>
          </p:cNvPr>
          <p:cNvPicPr>
            <a:picLocks noChangeAspect="1"/>
          </p:cNvPicPr>
          <p:nvPr/>
        </p:nvPicPr>
        <p:blipFill>
          <a:blip r:embed="rId2"/>
          <a:stretch>
            <a:fillRect/>
          </a:stretch>
        </p:blipFill>
        <p:spPr>
          <a:xfrm>
            <a:off x="1534763" y="1594037"/>
            <a:ext cx="7609237" cy="1918443"/>
          </a:xfrm>
          <a:prstGeom prst="rect">
            <a:avLst/>
          </a:prstGeom>
        </p:spPr>
      </p:pic>
      <p:sp>
        <p:nvSpPr>
          <p:cNvPr id="9" name="TextBox 8">
            <a:extLst>
              <a:ext uri="{FF2B5EF4-FFF2-40B4-BE49-F238E27FC236}">
                <a16:creationId xmlns:a16="http://schemas.microsoft.com/office/drawing/2014/main" id="{1FA2AFAE-8AF9-4EBE-8B69-2FBF772681F4}"/>
              </a:ext>
            </a:extLst>
          </p:cNvPr>
          <p:cNvSpPr txBox="1"/>
          <p:nvPr/>
        </p:nvSpPr>
        <p:spPr>
          <a:xfrm>
            <a:off x="1760891" y="3730973"/>
            <a:ext cx="1265969" cy="319251"/>
          </a:xfrm>
          <a:prstGeom prst="rect">
            <a:avLst/>
          </a:prstGeom>
          <a:noFill/>
        </p:spPr>
        <p:txBody>
          <a:bodyPr wrap="square" rtlCol="0">
            <a:spAutoFit/>
          </a:bodyPr>
          <a:lstStyle/>
          <a:p>
            <a:pPr algn="ctr"/>
            <a:r>
              <a:rPr lang="en-US" dirty="0"/>
              <a:t>Input image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9955BE-F14F-4355-BC94-85B74988BEB7}"/>
                  </a:ext>
                </a:extLst>
              </p:cNvPr>
              <p:cNvSpPr txBox="1"/>
              <p:nvPr/>
            </p:nvSpPr>
            <p:spPr>
              <a:xfrm>
                <a:off x="3521198" y="3680892"/>
                <a:ext cx="1671079" cy="738664"/>
              </a:xfrm>
              <a:prstGeom prst="rect">
                <a:avLst/>
              </a:prstGeom>
              <a:noFill/>
            </p:spPr>
            <p:txBody>
              <a:bodyPr wrap="square" rtlCol="0">
                <a:spAutoFit/>
              </a:bodyPr>
              <a:lstStyle/>
              <a:p>
                <a:pPr algn="ctr"/>
                <a:r>
                  <a:rPr lang="en-US"/>
                  <a:t>Encoder-decoder với reconstruction </a:t>
                </a:r>
                <a:r>
                  <a:rPr lang="en-US" dirty="0"/>
                  <a:t>loss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e>
                      <m:sub>
                        <m:r>
                          <m:rPr>
                            <m:sty m:val="p"/>
                          </m:rPr>
                          <a:rPr lang="en-US">
                            <a:latin typeface="Cambria Math" panose="02040503050406030204" pitchFamily="18" charset="0"/>
                          </a:rPr>
                          <m:t>rec</m:t>
                        </m:r>
                      </m:sub>
                    </m:sSub>
                  </m:oMath>
                </a14:m>
                <a:r>
                  <a:rPr lang="en-US" dirty="0"/>
                  <a:t> </a:t>
                </a:r>
              </a:p>
            </p:txBody>
          </p:sp>
        </mc:Choice>
        <mc:Fallback xmlns="">
          <p:sp>
            <p:nvSpPr>
              <p:cNvPr id="10" name="TextBox 9">
                <a:extLst>
                  <a:ext uri="{FF2B5EF4-FFF2-40B4-BE49-F238E27FC236}">
                    <a16:creationId xmlns:a16="http://schemas.microsoft.com/office/drawing/2014/main" id="{D19955BE-F14F-4355-BC94-85B74988BEB7}"/>
                  </a:ext>
                </a:extLst>
              </p:cNvPr>
              <p:cNvSpPr txBox="1">
                <a:spLocks noRot="1" noChangeAspect="1" noMove="1" noResize="1" noEditPoints="1" noAdjustHandles="1" noChangeArrowheads="1" noChangeShapeType="1" noTextEdit="1"/>
              </p:cNvSpPr>
              <p:nvPr/>
            </p:nvSpPr>
            <p:spPr>
              <a:xfrm>
                <a:off x="3521198" y="3680892"/>
                <a:ext cx="1671079" cy="738664"/>
              </a:xfrm>
              <a:prstGeom prst="rect">
                <a:avLst/>
              </a:prstGeom>
              <a:blipFill>
                <a:blip r:embed="rId3"/>
                <a:stretch>
                  <a:fillRect t="-1653" r="-1460" b="-7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770F0B4-EFD3-40B2-8AC1-D6F3266A76E9}"/>
                  </a:ext>
                </a:extLst>
              </p:cNvPr>
              <p:cNvSpPr txBox="1"/>
              <p:nvPr/>
            </p:nvSpPr>
            <p:spPr>
              <a:xfrm>
                <a:off x="5506625" y="3698056"/>
                <a:ext cx="1671079" cy="328103"/>
              </a:xfrm>
              <a:prstGeom prst="rect">
                <a:avLst/>
              </a:prstGeom>
              <a:noFill/>
            </p:spPr>
            <p:txBody>
              <a:bodyPr wrap="square" rtlCol="0">
                <a:spAutoFit/>
              </a:bodyPr>
              <a:lstStyle/>
              <a:p>
                <a:pPr algn="ctr"/>
                <a:r>
                  <a:rPr lang="en-US"/>
                  <a:t>GAN với </a:t>
                </a:r>
                <a:r>
                  <a:rPr lang="en-US" dirty="0"/>
                  <a:t>loss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e>
                      <m:sub>
                        <m:r>
                          <m:rPr>
                            <m:sty m:val="p"/>
                          </m:rPr>
                          <a:rPr lang="en-US" b="0" i="0" smtClean="0">
                            <a:latin typeface="Cambria Math" panose="02040503050406030204" pitchFamily="18" charset="0"/>
                            <a:ea typeface="Cambria Math" panose="02040503050406030204" pitchFamily="18" charset="0"/>
                          </a:rPr>
                          <m:t>gan</m:t>
                        </m:r>
                      </m:sub>
                    </m:sSub>
                  </m:oMath>
                </a14:m>
                <a:r>
                  <a:rPr lang="en-US" dirty="0"/>
                  <a:t> </a:t>
                </a:r>
              </a:p>
            </p:txBody>
          </p:sp>
        </mc:Choice>
        <mc:Fallback xmlns="">
          <p:sp>
            <p:nvSpPr>
              <p:cNvPr id="11" name="TextBox 10">
                <a:extLst>
                  <a:ext uri="{FF2B5EF4-FFF2-40B4-BE49-F238E27FC236}">
                    <a16:creationId xmlns:a16="http://schemas.microsoft.com/office/drawing/2014/main" id="{7770F0B4-EFD3-40B2-8AC1-D6F3266A76E9}"/>
                  </a:ext>
                </a:extLst>
              </p:cNvPr>
              <p:cNvSpPr txBox="1">
                <a:spLocks noRot="1" noChangeAspect="1" noMove="1" noResize="1" noEditPoints="1" noAdjustHandles="1" noChangeArrowheads="1" noChangeShapeType="1" noTextEdit="1"/>
              </p:cNvSpPr>
              <p:nvPr/>
            </p:nvSpPr>
            <p:spPr>
              <a:xfrm>
                <a:off x="5506625" y="3698056"/>
                <a:ext cx="1671079" cy="328103"/>
              </a:xfrm>
              <a:prstGeom prst="rect">
                <a:avLst/>
              </a:prstGeom>
              <a:blipFill>
                <a:blip r:embed="rId4"/>
                <a:stretch>
                  <a:fillRect t="-3774" b="-132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9A83916-2EED-4055-B8EB-AE91ED1925ED}"/>
                  </a:ext>
                </a:extLst>
              </p:cNvPr>
              <p:cNvSpPr txBox="1"/>
              <p:nvPr/>
            </p:nvSpPr>
            <p:spPr>
              <a:xfrm>
                <a:off x="7383109" y="3660566"/>
                <a:ext cx="1671079" cy="328103"/>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ℒ</m:t>
                        </m:r>
                      </m:e>
                      <m:sub>
                        <m:r>
                          <m:rPr>
                            <m:sty m:val="p"/>
                          </m:rPr>
                          <a:rPr lang="en-US">
                            <a:latin typeface="Cambria Math" panose="02040503050406030204" pitchFamily="18" charset="0"/>
                          </a:rPr>
                          <m:t>rec</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ℒ</m:t>
                        </m:r>
                      </m:e>
                      <m:sub>
                        <m:r>
                          <m:rPr>
                            <m:sty m:val="p"/>
                          </m:rPr>
                          <a:rPr lang="en-US">
                            <a:latin typeface="Cambria Math" panose="02040503050406030204" pitchFamily="18" charset="0"/>
                            <a:ea typeface="Cambria Math" panose="02040503050406030204" pitchFamily="18" charset="0"/>
                          </a:rPr>
                          <m:t>gan</m:t>
                        </m:r>
                      </m:sub>
                    </m:sSub>
                  </m:oMath>
                </a14:m>
                <a:endParaRPr lang="en-US" dirty="0"/>
              </a:p>
            </p:txBody>
          </p:sp>
        </mc:Choice>
        <mc:Fallback>
          <p:sp>
            <p:nvSpPr>
              <p:cNvPr id="12" name="TextBox 11">
                <a:extLst>
                  <a:ext uri="{FF2B5EF4-FFF2-40B4-BE49-F238E27FC236}">
                    <a16:creationId xmlns:a16="http://schemas.microsoft.com/office/drawing/2014/main" id="{99A83916-2EED-4055-B8EB-AE91ED1925ED}"/>
                  </a:ext>
                </a:extLst>
              </p:cNvPr>
              <p:cNvSpPr txBox="1">
                <a:spLocks noRot="1" noChangeAspect="1" noMove="1" noResize="1" noEditPoints="1" noAdjustHandles="1" noChangeArrowheads="1" noChangeShapeType="1" noTextEdit="1"/>
              </p:cNvSpPr>
              <p:nvPr/>
            </p:nvSpPr>
            <p:spPr>
              <a:xfrm>
                <a:off x="7383109" y="3660566"/>
                <a:ext cx="1671079" cy="328103"/>
              </a:xfrm>
              <a:prstGeom prst="rect">
                <a:avLst/>
              </a:prstGeom>
              <a:blipFill>
                <a:blip r:embed="rId5"/>
                <a:stretch>
                  <a:fillRect t="-1852" b="-12963"/>
                </a:stretch>
              </a:blipFill>
            </p:spPr>
            <p:txBody>
              <a:bodyPr/>
              <a:lstStyle/>
              <a:p>
                <a:r>
                  <a:rPr lang="en-US">
                    <a:noFill/>
                  </a:rPr>
                  <a:t> </a:t>
                </a:r>
              </a:p>
            </p:txBody>
          </p:sp>
        </mc:Fallback>
      </mc:AlternateContent>
    </p:spTree>
    <p:extLst>
      <p:ext uri="{BB962C8B-B14F-4D97-AF65-F5344CB8AC3E}">
        <p14:creationId xmlns:p14="http://schemas.microsoft.com/office/powerpoint/2010/main" val="3148356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5"/>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900"/>
              <a:t>SUPERVISED VS UNSUPERVISED LEARNING</a:t>
            </a:r>
            <a:endParaRPr sz="1900"/>
          </a:p>
        </p:txBody>
      </p:sp>
      <p:sp>
        <p:nvSpPr>
          <p:cNvPr id="159" name="Google Shape;159;p15"/>
          <p:cNvSpPr txBox="1">
            <a:spLocks noGrp="1"/>
          </p:cNvSpPr>
          <p:nvPr>
            <p:ph type="sldNum" idx="12"/>
          </p:nvPr>
        </p:nvSpPr>
        <p:spPr>
          <a:xfrm>
            <a:off x="459634" y="2374926"/>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3</a:t>
            </a:fld>
            <a:endParaRPr/>
          </a:p>
        </p:txBody>
      </p:sp>
      <p:sp>
        <p:nvSpPr>
          <p:cNvPr id="160" name="Google Shape;160;p15"/>
          <p:cNvSpPr txBox="1">
            <a:spLocks noGrp="1"/>
          </p:cNvSpPr>
          <p:nvPr>
            <p:ph type="ctrTitle" idx="4294967295"/>
          </p:nvPr>
        </p:nvSpPr>
        <p:spPr>
          <a:xfrm>
            <a:off x="2810670" y="1339761"/>
            <a:ext cx="6227003" cy="794106"/>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51357"/>
              </a:buClr>
              <a:buSzPts val="1200"/>
              <a:buFont typeface="Abel"/>
              <a:buChar char="●"/>
            </a:pPr>
            <a:r>
              <a:rPr lang="vi-VN" sz="1500">
                <a:solidFill>
                  <a:srgbClr val="051357"/>
                </a:solidFill>
                <a:latin typeface="Abel"/>
                <a:ea typeface="Abel"/>
                <a:cs typeface="Abel"/>
                <a:sym typeface="Abel"/>
              </a:rPr>
              <a:t>Phương pháp tiếp cận: thu thập một tập dữ liệu lớn, dán nhãn dữ liệu theo cách thủ công, đào tạo mô hình, triển khai Đây là hình thức phổ biến của ML hiện nay.</a:t>
            </a:r>
            <a:endParaRPr sz="1500">
              <a:solidFill>
                <a:srgbClr val="051357"/>
              </a:solidFill>
              <a:latin typeface="Abel"/>
              <a:ea typeface="Abel"/>
              <a:cs typeface="Abel"/>
              <a:sym typeface="Abel"/>
            </a:endParaRPr>
          </a:p>
        </p:txBody>
      </p:sp>
      <p:sp>
        <p:nvSpPr>
          <p:cNvPr id="162" name="Google Shape;162;p15"/>
          <p:cNvSpPr txBox="1">
            <a:spLocks noGrp="1"/>
          </p:cNvSpPr>
          <p:nvPr>
            <p:ph type="ctrTitle" idx="4294967295"/>
          </p:nvPr>
        </p:nvSpPr>
        <p:spPr>
          <a:xfrm>
            <a:off x="2740909" y="953117"/>
            <a:ext cx="6048668" cy="4485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051357"/>
                </a:solidFill>
              </a:rPr>
              <a:t>S</a:t>
            </a:r>
            <a:r>
              <a:rPr lang="es" sz="1800">
                <a:solidFill>
                  <a:srgbClr val="051357"/>
                </a:solidFill>
              </a:rPr>
              <a:t>upervised learning – Học với dữ liệu được gán nhãn</a:t>
            </a:r>
            <a:endParaRPr sz="1800">
              <a:solidFill>
                <a:srgbClr val="051357"/>
              </a:solidFill>
            </a:endParaRPr>
          </a:p>
        </p:txBody>
      </p:sp>
      <p:cxnSp>
        <p:nvCxnSpPr>
          <p:cNvPr id="164" name="Google Shape;164;p15"/>
          <p:cNvCxnSpPr/>
          <p:nvPr/>
        </p:nvCxnSpPr>
        <p:spPr>
          <a:xfrm rot="10800000">
            <a:off x="2535927" y="1608643"/>
            <a:ext cx="0" cy="2132400"/>
          </a:xfrm>
          <a:prstGeom prst="straightConnector1">
            <a:avLst/>
          </a:prstGeom>
          <a:noFill/>
          <a:ln w="19050" cap="flat" cmpd="sng">
            <a:solidFill>
              <a:srgbClr val="051357"/>
            </a:solidFill>
            <a:prstDash val="solid"/>
            <a:round/>
            <a:headEnd type="diamond" w="med" len="med"/>
            <a:tailEnd type="diamond" w="med" len="med"/>
          </a:ln>
        </p:spPr>
      </p:cxnSp>
      <p:sp>
        <p:nvSpPr>
          <p:cNvPr id="13" name="Google Shape;162;p15">
            <a:extLst>
              <a:ext uri="{FF2B5EF4-FFF2-40B4-BE49-F238E27FC236}">
                <a16:creationId xmlns:a16="http://schemas.microsoft.com/office/drawing/2014/main" id="{A1D63F2D-ECED-4942-8DB7-CC912D976A1E}"/>
              </a:ext>
            </a:extLst>
          </p:cNvPr>
          <p:cNvSpPr txBox="1">
            <a:spLocks/>
          </p:cNvSpPr>
          <p:nvPr/>
        </p:nvSpPr>
        <p:spPr>
          <a:xfrm>
            <a:off x="2740908" y="2072011"/>
            <a:ext cx="6048669" cy="44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r>
              <a:rPr lang="en-US" sz="1800"/>
              <a:t>Unsupervised learning – Học với dữ liệu không được gán nhãn</a:t>
            </a:r>
          </a:p>
        </p:txBody>
      </p:sp>
      <p:sp>
        <p:nvSpPr>
          <p:cNvPr id="14" name="Google Shape;162;p15">
            <a:extLst>
              <a:ext uri="{FF2B5EF4-FFF2-40B4-BE49-F238E27FC236}">
                <a16:creationId xmlns:a16="http://schemas.microsoft.com/office/drawing/2014/main" id="{F681AD4A-1CA2-42BA-867E-32BA825849A7}"/>
              </a:ext>
            </a:extLst>
          </p:cNvPr>
          <p:cNvSpPr txBox="1">
            <a:spLocks/>
          </p:cNvSpPr>
          <p:nvPr/>
        </p:nvSpPr>
        <p:spPr>
          <a:xfrm>
            <a:off x="2740908" y="2901207"/>
            <a:ext cx="6227002" cy="622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r>
              <a:rPr lang="en-US" sz="1800"/>
              <a:t>Self-supervised learning – Representation learning (feature learning ) với dữ liệu không được gán nhãn</a:t>
            </a:r>
          </a:p>
        </p:txBody>
      </p:sp>
      <p:sp>
        <p:nvSpPr>
          <p:cNvPr id="16" name="Google Shape;4218;p31">
            <a:extLst>
              <a:ext uri="{FF2B5EF4-FFF2-40B4-BE49-F238E27FC236}">
                <a16:creationId xmlns:a16="http://schemas.microsoft.com/office/drawing/2014/main" id="{4284B78B-8A80-4622-8066-07FB5D070F41}"/>
              </a:ext>
            </a:extLst>
          </p:cNvPr>
          <p:cNvSpPr/>
          <p:nvPr/>
        </p:nvSpPr>
        <p:spPr>
          <a:xfrm>
            <a:off x="1692497" y="2614275"/>
            <a:ext cx="568686" cy="564252"/>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lumMod val="85000"/>
                  <a:lumOff val="15000"/>
                </a:schemeClr>
              </a:solidFill>
            </a:endParaRPr>
          </a:p>
        </p:txBody>
      </p:sp>
      <p:sp>
        <p:nvSpPr>
          <p:cNvPr id="17" name="Google Shape;160;p15">
            <a:extLst>
              <a:ext uri="{FF2B5EF4-FFF2-40B4-BE49-F238E27FC236}">
                <a16:creationId xmlns:a16="http://schemas.microsoft.com/office/drawing/2014/main" id="{37057932-4D8C-4821-9CEC-13C0F5568912}"/>
              </a:ext>
            </a:extLst>
          </p:cNvPr>
          <p:cNvSpPr txBox="1">
            <a:spLocks/>
          </p:cNvSpPr>
          <p:nvPr/>
        </p:nvSpPr>
        <p:spPr>
          <a:xfrm>
            <a:off x="2817757" y="2418418"/>
            <a:ext cx="6227003" cy="794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457200" indent="-304800">
              <a:buSzPts val="1200"/>
              <a:buFont typeface="Abel"/>
              <a:buChar char="●"/>
            </a:pPr>
            <a:r>
              <a:rPr lang="vi-VN" sz="1500">
                <a:latin typeface="Abel"/>
                <a:ea typeface="Abel"/>
                <a:cs typeface="Abel"/>
                <a:sym typeface="Abel"/>
              </a:rPr>
              <a:t>Phương pháp tiếp cận: khám phá các mẫu trong dữ liệu thông qua nhóm các trường hợp tương tự hoặc ước tính mật độ hoặc giảm kích thước…</a:t>
            </a:r>
          </a:p>
        </p:txBody>
      </p:sp>
      <p:sp>
        <p:nvSpPr>
          <p:cNvPr id="18" name="Google Shape;160;p15">
            <a:extLst>
              <a:ext uri="{FF2B5EF4-FFF2-40B4-BE49-F238E27FC236}">
                <a16:creationId xmlns:a16="http://schemas.microsoft.com/office/drawing/2014/main" id="{088D36D8-791E-4773-B5C7-C17AF47F3582}"/>
              </a:ext>
            </a:extLst>
          </p:cNvPr>
          <p:cNvSpPr txBox="1">
            <a:spLocks/>
          </p:cNvSpPr>
          <p:nvPr/>
        </p:nvSpPr>
        <p:spPr>
          <a:xfrm>
            <a:off x="2817757" y="3605779"/>
            <a:ext cx="6227003" cy="12894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457200" lvl="1" indent="-304800">
              <a:buSzPts val="1200"/>
              <a:buFont typeface="Abel"/>
              <a:buChar char="●"/>
            </a:pPr>
            <a:r>
              <a:rPr lang="vi-VN" sz="1500">
                <a:latin typeface="Abel"/>
                <a:ea typeface="Abel"/>
                <a:cs typeface="Abel"/>
                <a:sym typeface="Abel"/>
              </a:rPr>
              <a:t>Tìm hiểu cách trình bày feature representations từ dữ liệu không được gắn nhãn thông qua các nhiệm vụ giả định</a:t>
            </a:r>
            <a:endParaRPr lang="en-US" sz="1500">
              <a:latin typeface="Abel"/>
              <a:ea typeface="Abel"/>
              <a:cs typeface="Abel"/>
              <a:sym typeface="Abel"/>
            </a:endParaRPr>
          </a:p>
          <a:p>
            <a:pPr marL="457200" lvl="1" indent="-304800">
              <a:buSzPts val="1200"/>
              <a:buFont typeface="Abel"/>
              <a:buChar char="●"/>
            </a:pPr>
            <a:r>
              <a:rPr lang="vi-VN" sz="1500">
                <a:latin typeface="Abel"/>
                <a:ea typeface="Abel"/>
                <a:cs typeface="Abel"/>
                <a:sym typeface="Abel"/>
              </a:rPr>
              <a:t>Thuật ngữ “tự giám sát” đề cập đến việc tạo ra sự giám sát của riêng mình (tức là không có giám sát, không có nhãn)</a:t>
            </a:r>
            <a:endParaRPr lang="en-US" sz="1500">
              <a:latin typeface="Abel"/>
              <a:ea typeface="Abel"/>
              <a:cs typeface="Abel"/>
              <a:sym typeface="Abel"/>
            </a:endParaRPr>
          </a:p>
          <a:p>
            <a:pPr marL="457200" lvl="1" indent="-304800">
              <a:buSzPts val="1200"/>
              <a:buFont typeface="Abel"/>
              <a:buChar char="●"/>
            </a:pPr>
            <a:r>
              <a:rPr lang="vi-VN" sz="1500">
                <a:latin typeface="Abel"/>
                <a:ea typeface="Abel"/>
                <a:cs typeface="Abel"/>
                <a:sym typeface="Abel"/>
              </a:rPr>
              <a:t>Học tự giám sát là một loại học tập không có giám sát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30</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IMAGE COLORIZATION</a:t>
            </a:r>
          </a:p>
        </p:txBody>
      </p:sp>
      <p:sp>
        <p:nvSpPr>
          <p:cNvPr id="13" name="Google Shape;160;p15">
            <a:extLst>
              <a:ext uri="{FF2B5EF4-FFF2-40B4-BE49-F238E27FC236}">
                <a16:creationId xmlns:a16="http://schemas.microsoft.com/office/drawing/2014/main" id="{0D8BBC30-F1B5-4EC5-93CA-7327ADE6CEB2}"/>
              </a:ext>
            </a:extLst>
          </p:cNvPr>
          <p:cNvSpPr txBox="1">
            <a:spLocks/>
          </p:cNvSpPr>
          <p:nvPr/>
        </p:nvSpPr>
        <p:spPr>
          <a:xfrm>
            <a:off x="1534763" y="1136687"/>
            <a:ext cx="7609237" cy="1688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Training data: cặp ảnh màu với ảnh xám.</a:t>
            </a:r>
          </a:p>
          <a:p>
            <a:pPr marL="152400">
              <a:buSzPts val="1200"/>
            </a:pPr>
            <a:r>
              <a:rPr lang="en-US" sz="1700">
                <a:latin typeface="Abel" panose="020B0604020202020204" charset="0"/>
              </a:rPr>
              <a:t>Pretext task: dự đoán màu sắc của các đối tượng trong ảnh xám:</a:t>
            </a:r>
          </a:p>
          <a:p>
            <a:pPr marL="438150" indent="-285750">
              <a:buSzPts val="1200"/>
              <a:buFont typeface="Arial" panose="020B0604020202020204" pitchFamily="34" charset="0"/>
              <a:buChar char="•"/>
            </a:pPr>
            <a:r>
              <a:rPr lang="en-US" sz="1700">
                <a:latin typeface="Abel" panose="020B0604020202020204" charset="0"/>
              </a:rPr>
              <a:t>Model cần phải hiểu được các đối tượng trong hình ảnh và đổ màu phù hợp cho chúng.</a:t>
            </a:r>
          </a:p>
          <a:p>
            <a:pPr marL="438150" indent="-285750">
              <a:buSzPts val="1200"/>
              <a:buFont typeface="Arial" panose="020B0604020202020204" pitchFamily="34" charset="0"/>
              <a:buChar char="•"/>
            </a:pPr>
            <a:r>
              <a:rPr lang="en-US" sz="1700">
                <a:latin typeface="Abel" panose="020B0604020202020204" charset="0"/>
              </a:rPr>
              <a:t>Ví dụ: tấm ảnh bên phải sau khi được học =&gt; màu sắc sẽ đổ vào ảnh.</a:t>
            </a:r>
          </a:p>
          <a:p>
            <a:pPr marL="152400">
              <a:buSzPts val="1200"/>
            </a:pPr>
            <a:r>
              <a:rPr lang="en-US" sz="1700">
                <a:latin typeface="Abel" panose="020B0604020202020204" charset="0"/>
              </a:rPr>
              <a:t>Link tham khảo: </a:t>
            </a:r>
            <a:r>
              <a:rPr lang="en-US" sz="1200">
                <a:hlinkClick r:id="rId2"/>
              </a:rPr>
              <a:t>Zhang (2016) Colorful Image Colorization</a:t>
            </a:r>
            <a:endParaRPr lang="en-US" sz="1200"/>
          </a:p>
          <a:p>
            <a:pPr marL="152400">
              <a:buSzPts val="1200"/>
            </a:pPr>
            <a:endParaRPr lang="en-US" sz="1700">
              <a:latin typeface="Abel" panose="020B0604020202020204" charset="0"/>
            </a:endParaRPr>
          </a:p>
        </p:txBody>
      </p:sp>
      <p:pic>
        <p:nvPicPr>
          <p:cNvPr id="14" name="Picture 13">
            <a:extLst>
              <a:ext uri="{FF2B5EF4-FFF2-40B4-BE49-F238E27FC236}">
                <a16:creationId xmlns:a16="http://schemas.microsoft.com/office/drawing/2014/main" id="{409EC600-AC0D-497E-95D6-8B7BC7D70BC1}"/>
              </a:ext>
            </a:extLst>
          </p:cNvPr>
          <p:cNvPicPr>
            <a:picLocks noChangeAspect="1"/>
          </p:cNvPicPr>
          <p:nvPr/>
        </p:nvPicPr>
        <p:blipFill rotWithShape="1">
          <a:blip r:embed="rId3"/>
          <a:srcRect t="12691"/>
          <a:stretch/>
        </p:blipFill>
        <p:spPr>
          <a:xfrm>
            <a:off x="1482724" y="2966222"/>
            <a:ext cx="4736091" cy="1790553"/>
          </a:xfrm>
          <a:prstGeom prst="rect">
            <a:avLst/>
          </a:prstGeom>
        </p:spPr>
      </p:pic>
      <p:pic>
        <p:nvPicPr>
          <p:cNvPr id="16" name="Picture 15">
            <a:extLst>
              <a:ext uri="{FF2B5EF4-FFF2-40B4-BE49-F238E27FC236}">
                <a16:creationId xmlns:a16="http://schemas.microsoft.com/office/drawing/2014/main" id="{CCC67900-0900-4C4D-8F56-21795424984C}"/>
              </a:ext>
            </a:extLst>
          </p:cNvPr>
          <p:cNvPicPr>
            <a:picLocks noChangeAspect="1"/>
          </p:cNvPicPr>
          <p:nvPr/>
        </p:nvPicPr>
        <p:blipFill rotWithShape="1">
          <a:blip r:embed="rId4"/>
          <a:srcRect t="15453" r="30170"/>
          <a:stretch/>
        </p:blipFill>
        <p:spPr>
          <a:xfrm>
            <a:off x="6444835" y="3258989"/>
            <a:ext cx="2473144" cy="1205018"/>
          </a:xfrm>
          <a:prstGeom prst="rect">
            <a:avLst/>
          </a:prstGeom>
        </p:spPr>
      </p:pic>
    </p:spTree>
    <p:extLst>
      <p:ext uri="{BB962C8B-B14F-4D97-AF65-F5344CB8AC3E}">
        <p14:creationId xmlns:p14="http://schemas.microsoft.com/office/powerpoint/2010/main" val="3227460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31</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IMAGE COLORIZATION</a:t>
            </a:r>
          </a:p>
        </p:txBody>
      </p:sp>
      <p:sp>
        <p:nvSpPr>
          <p:cNvPr id="13" name="Google Shape;160;p15">
            <a:extLst>
              <a:ext uri="{FF2B5EF4-FFF2-40B4-BE49-F238E27FC236}">
                <a16:creationId xmlns:a16="http://schemas.microsoft.com/office/drawing/2014/main" id="{0D8BBC30-F1B5-4EC5-93CA-7327ADE6CEB2}"/>
              </a:ext>
            </a:extLst>
          </p:cNvPr>
          <p:cNvSpPr txBox="1">
            <a:spLocks/>
          </p:cNvSpPr>
          <p:nvPr/>
        </p:nvSpPr>
        <p:spPr>
          <a:xfrm>
            <a:off x="1534763" y="1136687"/>
            <a:ext cx="7609237" cy="5062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Ví dụ:</a:t>
            </a:r>
            <a:endParaRPr lang="en-US" sz="1200"/>
          </a:p>
          <a:p>
            <a:pPr marL="152400">
              <a:buSzPts val="1200"/>
            </a:pPr>
            <a:endParaRPr lang="en-US" sz="1700">
              <a:latin typeface="Abel" panose="020B0604020202020204" charset="0"/>
            </a:endParaRPr>
          </a:p>
        </p:txBody>
      </p:sp>
      <p:pic>
        <p:nvPicPr>
          <p:cNvPr id="7" name="Picture 6">
            <a:extLst>
              <a:ext uri="{FF2B5EF4-FFF2-40B4-BE49-F238E27FC236}">
                <a16:creationId xmlns:a16="http://schemas.microsoft.com/office/drawing/2014/main" id="{46C2B88C-48BF-4F4E-B5A4-726560D67DBF}"/>
              </a:ext>
            </a:extLst>
          </p:cNvPr>
          <p:cNvPicPr>
            <a:picLocks noChangeAspect="1"/>
          </p:cNvPicPr>
          <p:nvPr/>
        </p:nvPicPr>
        <p:blipFill>
          <a:blip r:embed="rId2"/>
          <a:stretch>
            <a:fillRect/>
          </a:stretch>
        </p:blipFill>
        <p:spPr>
          <a:xfrm>
            <a:off x="1739785" y="1642946"/>
            <a:ext cx="7139839" cy="2994126"/>
          </a:xfrm>
          <a:prstGeom prst="rect">
            <a:avLst/>
          </a:prstGeom>
        </p:spPr>
      </p:pic>
    </p:spTree>
    <p:extLst>
      <p:ext uri="{BB962C8B-B14F-4D97-AF65-F5344CB8AC3E}">
        <p14:creationId xmlns:p14="http://schemas.microsoft.com/office/powerpoint/2010/main" val="382330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32</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a:xfrm>
            <a:off x="4490324" y="422275"/>
            <a:ext cx="4389300" cy="560700"/>
          </a:xfrm>
        </p:spPr>
        <p:txBody>
          <a:bodyPr/>
          <a:lstStyle/>
          <a:p>
            <a:r>
              <a:rPr lang="en-US" sz="1900"/>
              <a:t>IMAGE COLORIZATION</a:t>
            </a:r>
          </a:p>
        </p:txBody>
      </p:sp>
      <mc:AlternateContent xmlns:mc="http://schemas.openxmlformats.org/markup-compatibility/2006" xmlns:a14="http://schemas.microsoft.com/office/drawing/2010/main">
        <mc:Choice Requires="a14">
          <p:sp>
            <p:nvSpPr>
              <p:cNvPr id="13" name="Google Shape;160;p15">
                <a:extLst>
                  <a:ext uri="{FF2B5EF4-FFF2-40B4-BE49-F238E27FC236}">
                    <a16:creationId xmlns:a16="http://schemas.microsoft.com/office/drawing/2014/main" id="{0D8BBC30-F1B5-4EC5-93CA-7327ADE6CEB2}"/>
                  </a:ext>
                </a:extLst>
              </p:cNvPr>
              <p:cNvSpPr txBox="1">
                <a:spLocks/>
              </p:cNvSpPr>
              <p:nvPr/>
            </p:nvSpPr>
            <p:spPr>
              <a:xfrm>
                <a:off x="1534763" y="1136687"/>
                <a:ext cx="7609237" cy="8482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a:latin typeface="Abel" panose="020B0604020202020204" charset="0"/>
                  </a:rPr>
                  <a:t>Một kiến trúc encoder-decoder với convolutional layer được sử dụng trong kĩ thuật này:</a:t>
                </a:r>
              </a:p>
              <a:p>
                <a:pPr marL="323850" indent="-171450">
                  <a:buSzPts val="1200"/>
                  <a:buFont typeface="Arial" panose="020B0604020202020204" pitchFamily="34" charset="0"/>
                  <a:buChar char="•"/>
                </a:pPr>
                <a14:m>
                  <m:oMath xmlns:m="http://schemas.openxmlformats.org/officeDocument/2006/math">
                    <m:sSub>
                      <m:sSubPr>
                        <m:ctrlPr>
                          <a:rPr lang="en-US" sz="1050" i="1" smtClean="0">
                            <a:latin typeface="Cambria Math" panose="02040503050406030204" pitchFamily="18" charset="0"/>
                          </a:rPr>
                        </m:ctrlPr>
                      </m:sSubPr>
                      <m:e>
                        <m:r>
                          <a:rPr lang="en-US" sz="1050" i="1">
                            <a:latin typeface="Cambria Math" panose="02040503050406030204" pitchFamily="18" charset="0"/>
                            <a:ea typeface="Cambria Math" panose="02040503050406030204" pitchFamily="18" charset="0"/>
                          </a:rPr>
                          <m:t>ℓ</m:t>
                        </m:r>
                      </m:e>
                      <m:sub>
                        <m:r>
                          <a:rPr lang="en-US" sz="1050" i="1">
                            <a:latin typeface="Cambria Math" panose="02040503050406030204" pitchFamily="18" charset="0"/>
                          </a:rPr>
                          <m:t>2</m:t>
                        </m:r>
                      </m:sub>
                    </m:sSub>
                  </m:oMath>
                </a14:m>
                <a:r>
                  <a:rPr lang="en-US" sz="1700">
                    <a:latin typeface="Abel" panose="020B0604020202020204" charset="0"/>
                  </a:rPr>
                  <a:t>: loss function giữa ảnh thực tế và ảnh hình ảnh được dự đoán màu.</a:t>
                </a:r>
                <a:endParaRPr lang="en-US" sz="1200"/>
              </a:p>
            </p:txBody>
          </p:sp>
        </mc:Choice>
        <mc:Fallback xmlns="">
          <p:sp>
            <p:nvSpPr>
              <p:cNvPr id="13" name="Google Shape;160;p15">
                <a:extLst>
                  <a:ext uri="{FF2B5EF4-FFF2-40B4-BE49-F238E27FC236}">
                    <a16:creationId xmlns:a16="http://schemas.microsoft.com/office/drawing/2014/main" id="{0D8BBC30-F1B5-4EC5-93CA-7327ADE6CEB2}"/>
                  </a:ext>
                </a:extLst>
              </p:cNvPr>
              <p:cNvSpPr txBox="1">
                <a:spLocks noRot="1" noChangeAspect="1" noMove="1" noResize="1" noEditPoints="1" noAdjustHandles="1" noChangeArrowheads="1" noChangeShapeType="1" noTextEdit="1"/>
              </p:cNvSpPr>
              <p:nvPr/>
            </p:nvSpPr>
            <p:spPr>
              <a:xfrm>
                <a:off x="1534763" y="1136687"/>
                <a:ext cx="7609237" cy="848230"/>
              </a:xfrm>
              <a:prstGeom prst="rect">
                <a:avLst/>
              </a:prstGeom>
              <a:blipFill>
                <a:blip r:embed="rId2"/>
                <a:stretch>
                  <a:fillRect r="-240"/>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9A20C07B-44B3-40C0-BFC3-89CAA0B2F1F4}"/>
              </a:ext>
            </a:extLst>
          </p:cNvPr>
          <p:cNvPicPr>
            <a:picLocks noChangeAspect="1"/>
          </p:cNvPicPr>
          <p:nvPr/>
        </p:nvPicPr>
        <p:blipFill>
          <a:blip r:embed="rId3"/>
          <a:stretch>
            <a:fillRect/>
          </a:stretch>
        </p:blipFill>
        <p:spPr>
          <a:xfrm>
            <a:off x="1534763" y="2374926"/>
            <a:ext cx="7528847" cy="2573008"/>
          </a:xfrm>
          <a:prstGeom prst="rect">
            <a:avLst/>
          </a:prstGeom>
        </p:spPr>
      </p:pic>
    </p:spTree>
    <p:extLst>
      <p:ext uri="{BB962C8B-B14F-4D97-AF65-F5344CB8AC3E}">
        <p14:creationId xmlns:p14="http://schemas.microsoft.com/office/powerpoint/2010/main" val="1200771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24"/>
          <p:cNvSpPr txBox="1">
            <a:spLocks noGrp="1"/>
          </p:cNvSpPr>
          <p:nvPr>
            <p:ph type="ctrTitle" idx="2"/>
          </p:nvPr>
        </p:nvSpPr>
        <p:spPr>
          <a:xfrm>
            <a:off x="4157170" y="422275"/>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THANKS!</a:t>
            </a:r>
            <a:endParaRPr/>
          </a:p>
        </p:txBody>
      </p:sp>
      <p:sp>
        <p:nvSpPr>
          <p:cNvPr id="444" name="Google Shape;444;p24"/>
          <p:cNvSpPr txBox="1">
            <a:spLocks noGrp="1"/>
          </p:cNvSpPr>
          <p:nvPr>
            <p:ph type="ctrTitle"/>
          </p:nvPr>
        </p:nvSpPr>
        <p:spPr>
          <a:xfrm flipH="1">
            <a:off x="2199525" y="841675"/>
            <a:ext cx="6237000" cy="3195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5"/>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900"/>
              <a:t>APP – SELF-SUPERVISED LEARNING</a:t>
            </a:r>
            <a:endParaRPr sz="1900"/>
          </a:p>
        </p:txBody>
      </p:sp>
      <p:sp>
        <p:nvSpPr>
          <p:cNvPr id="159" name="Google Shape;159;p15"/>
          <p:cNvSpPr txBox="1">
            <a:spLocks noGrp="1"/>
          </p:cNvSpPr>
          <p:nvPr>
            <p:ph type="sldNum" idx="12"/>
          </p:nvPr>
        </p:nvSpPr>
        <p:spPr>
          <a:xfrm>
            <a:off x="459634" y="2374926"/>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4</a:t>
            </a:fld>
            <a:endParaRPr/>
          </a:p>
        </p:txBody>
      </p:sp>
      <p:sp>
        <p:nvSpPr>
          <p:cNvPr id="160" name="Google Shape;160;p15"/>
          <p:cNvSpPr txBox="1">
            <a:spLocks noGrp="1"/>
          </p:cNvSpPr>
          <p:nvPr>
            <p:ph type="ctrTitle" idx="4294967295"/>
          </p:nvPr>
        </p:nvSpPr>
        <p:spPr>
          <a:xfrm>
            <a:off x="2810670" y="1339761"/>
            <a:ext cx="6227003" cy="794106"/>
          </a:xfrm>
          <a:prstGeom prst="rect">
            <a:avLst/>
          </a:prstGeom>
        </p:spPr>
        <p:txBody>
          <a:bodyPr spcFirstLastPara="1" wrap="square" lIns="91425" tIns="91425" rIns="91425" bIns="91425" anchor="t" anchorCtr="0">
            <a:noAutofit/>
          </a:bodyPr>
          <a:lstStyle/>
          <a:p>
            <a:pPr marL="152400" lvl="0" algn="l" rtl="0">
              <a:spcBef>
                <a:spcPts val="0"/>
              </a:spcBef>
              <a:spcAft>
                <a:spcPts val="0"/>
              </a:spcAft>
              <a:buClr>
                <a:srgbClr val="051357"/>
              </a:buClr>
              <a:buSzPts val="1200"/>
            </a:pPr>
            <a:r>
              <a:rPr lang="en-US" sz="1700">
                <a:latin typeface="Abel"/>
                <a:ea typeface="Abel"/>
                <a:cs typeface="Abel"/>
                <a:sym typeface="Abel"/>
              </a:rPr>
              <a:t>Một số ứng dụng – Self-supervised learning</a:t>
            </a:r>
            <a:endParaRPr sz="1700">
              <a:solidFill>
                <a:srgbClr val="051357"/>
              </a:solidFill>
              <a:latin typeface="Abel"/>
              <a:ea typeface="Abel"/>
              <a:cs typeface="Abel"/>
              <a:sym typeface="Abel"/>
            </a:endParaRPr>
          </a:p>
        </p:txBody>
      </p:sp>
      <p:sp>
        <p:nvSpPr>
          <p:cNvPr id="16" name="Google Shape;4218;p31">
            <a:extLst>
              <a:ext uri="{FF2B5EF4-FFF2-40B4-BE49-F238E27FC236}">
                <a16:creationId xmlns:a16="http://schemas.microsoft.com/office/drawing/2014/main" id="{4284B78B-8A80-4622-8066-07FB5D070F41}"/>
              </a:ext>
            </a:extLst>
          </p:cNvPr>
          <p:cNvSpPr/>
          <p:nvPr/>
        </p:nvSpPr>
        <p:spPr>
          <a:xfrm>
            <a:off x="1692497" y="2614275"/>
            <a:ext cx="568686" cy="564252"/>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lumMod val="85000"/>
                  <a:lumOff val="15000"/>
                </a:schemeClr>
              </a:solidFill>
            </a:endParaRPr>
          </a:p>
        </p:txBody>
      </p:sp>
      <p:pic>
        <p:nvPicPr>
          <p:cNvPr id="12" name="Picture 11">
            <a:extLst>
              <a:ext uri="{FF2B5EF4-FFF2-40B4-BE49-F238E27FC236}">
                <a16:creationId xmlns:a16="http://schemas.microsoft.com/office/drawing/2014/main" id="{D87E7762-EF51-49D8-8E41-0ED24989591D}"/>
              </a:ext>
            </a:extLst>
          </p:cNvPr>
          <p:cNvPicPr>
            <a:picLocks noChangeAspect="1"/>
          </p:cNvPicPr>
          <p:nvPr/>
        </p:nvPicPr>
        <p:blipFill>
          <a:blip r:embed="rId3"/>
          <a:stretch>
            <a:fillRect/>
          </a:stretch>
        </p:blipFill>
        <p:spPr>
          <a:xfrm>
            <a:off x="2388781" y="2009140"/>
            <a:ext cx="6755219" cy="3134360"/>
          </a:xfrm>
          <a:prstGeom prst="rect">
            <a:avLst/>
          </a:prstGeom>
        </p:spPr>
      </p:pic>
    </p:spTree>
    <p:extLst>
      <p:ext uri="{BB962C8B-B14F-4D97-AF65-F5344CB8AC3E}">
        <p14:creationId xmlns:p14="http://schemas.microsoft.com/office/powerpoint/2010/main" val="1205387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5"/>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900"/>
              <a:t>APP – SELF-SUPERVISED LEARNING</a:t>
            </a:r>
            <a:endParaRPr sz="1900"/>
          </a:p>
        </p:txBody>
      </p:sp>
      <p:sp>
        <p:nvSpPr>
          <p:cNvPr id="159" name="Google Shape;159;p15"/>
          <p:cNvSpPr txBox="1">
            <a:spLocks noGrp="1"/>
          </p:cNvSpPr>
          <p:nvPr>
            <p:ph type="sldNum" idx="12"/>
          </p:nvPr>
        </p:nvSpPr>
        <p:spPr>
          <a:xfrm>
            <a:off x="459634" y="2374926"/>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5</a:t>
            </a:fld>
            <a:endParaRPr/>
          </a:p>
        </p:txBody>
      </p:sp>
      <p:sp>
        <p:nvSpPr>
          <p:cNvPr id="160" name="Google Shape;160;p15"/>
          <p:cNvSpPr txBox="1">
            <a:spLocks noGrp="1"/>
          </p:cNvSpPr>
          <p:nvPr>
            <p:ph type="ctrTitle" idx="4294967295"/>
          </p:nvPr>
        </p:nvSpPr>
        <p:spPr>
          <a:xfrm>
            <a:off x="2810670" y="1339761"/>
            <a:ext cx="6227003" cy="794106"/>
          </a:xfrm>
          <a:prstGeom prst="rect">
            <a:avLst/>
          </a:prstGeom>
        </p:spPr>
        <p:txBody>
          <a:bodyPr spcFirstLastPara="1" wrap="square" lIns="91425" tIns="91425" rIns="91425" bIns="91425" anchor="t" anchorCtr="0">
            <a:noAutofit/>
          </a:bodyPr>
          <a:lstStyle/>
          <a:p>
            <a:pPr marL="152400" lvl="0" algn="l" rtl="0">
              <a:spcBef>
                <a:spcPts val="0"/>
              </a:spcBef>
              <a:spcAft>
                <a:spcPts val="0"/>
              </a:spcAft>
              <a:buClr>
                <a:srgbClr val="051357"/>
              </a:buClr>
              <a:buSzPts val="1200"/>
            </a:pPr>
            <a:r>
              <a:rPr lang="en-US" sz="1700">
                <a:latin typeface="Abel"/>
                <a:ea typeface="Abel"/>
                <a:cs typeface="Abel"/>
                <a:sym typeface="Abel"/>
              </a:rPr>
              <a:t>Một số ứng dụng – Self-supervised learning</a:t>
            </a:r>
            <a:endParaRPr sz="1700">
              <a:solidFill>
                <a:srgbClr val="051357"/>
              </a:solidFill>
              <a:latin typeface="Abel"/>
              <a:ea typeface="Abel"/>
              <a:cs typeface="Abel"/>
              <a:sym typeface="Abel"/>
            </a:endParaRPr>
          </a:p>
        </p:txBody>
      </p:sp>
      <p:sp>
        <p:nvSpPr>
          <p:cNvPr id="16" name="Google Shape;4218;p31">
            <a:extLst>
              <a:ext uri="{FF2B5EF4-FFF2-40B4-BE49-F238E27FC236}">
                <a16:creationId xmlns:a16="http://schemas.microsoft.com/office/drawing/2014/main" id="{4284B78B-8A80-4622-8066-07FB5D070F41}"/>
              </a:ext>
            </a:extLst>
          </p:cNvPr>
          <p:cNvSpPr/>
          <p:nvPr/>
        </p:nvSpPr>
        <p:spPr>
          <a:xfrm>
            <a:off x="1692497" y="2614275"/>
            <a:ext cx="568686" cy="564252"/>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lumMod val="85000"/>
                  <a:lumOff val="15000"/>
                </a:schemeClr>
              </a:solidFill>
            </a:endParaRPr>
          </a:p>
        </p:txBody>
      </p:sp>
      <p:pic>
        <p:nvPicPr>
          <p:cNvPr id="7" name="Picture 6">
            <a:extLst>
              <a:ext uri="{FF2B5EF4-FFF2-40B4-BE49-F238E27FC236}">
                <a16:creationId xmlns:a16="http://schemas.microsoft.com/office/drawing/2014/main" id="{1ED6ABA6-A529-4CF5-A361-73C929B6E326}"/>
              </a:ext>
            </a:extLst>
          </p:cNvPr>
          <p:cNvPicPr>
            <a:picLocks noChangeAspect="1"/>
          </p:cNvPicPr>
          <p:nvPr/>
        </p:nvPicPr>
        <p:blipFill>
          <a:blip r:embed="rId3"/>
          <a:stretch>
            <a:fillRect/>
          </a:stretch>
        </p:blipFill>
        <p:spPr>
          <a:xfrm>
            <a:off x="2810670" y="1972339"/>
            <a:ext cx="5408930" cy="2287270"/>
          </a:xfrm>
          <a:prstGeom prst="rect">
            <a:avLst/>
          </a:prstGeom>
        </p:spPr>
      </p:pic>
    </p:spTree>
    <p:extLst>
      <p:ext uri="{BB962C8B-B14F-4D97-AF65-F5344CB8AC3E}">
        <p14:creationId xmlns:p14="http://schemas.microsoft.com/office/powerpoint/2010/main" val="2813853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5"/>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900"/>
              <a:t>APP – SELF-SUPERVISED LEARNING</a:t>
            </a:r>
            <a:endParaRPr sz="1900"/>
          </a:p>
        </p:txBody>
      </p:sp>
      <p:sp>
        <p:nvSpPr>
          <p:cNvPr id="159" name="Google Shape;159;p15"/>
          <p:cNvSpPr txBox="1">
            <a:spLocks noGrp="1"/>
          </p:cNvSpPr>
          <p:nvPr>
            <p:ph type="sldNum" idx="12"/>
          </p:nvPr>
        </p:nvSpPr>
        <p:spPr>
          <a:xfrm>
            <a:off x="459634" y="2374926"/>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6</a:t>
            </a:fld>
            <a:endParaRPr/>
          </a:p>
        </p:txBody>
      </p:sp>
      <p:sp>
        <p:nvSpPr>
          <p:cNvPr id="160" name="Google Shape;160;p15"/>
          <p:cNvSpPr txBox="1">
            <a:spLocks noGrp="1"/>
          </p:cNvSpPr>
          <p:nvPr>
            <p:ph type="ctrTitle" idx="4294967295"/>
          </p:nvPr>
        </p:nvSpPr>
        <p:spPr>
          <a:xfrm>
            <a:off x="2810670" y="1339761"/>
            <a:ext cx="6227003" cy="794106"/>
          </a:xfrm>
          <a:prstGeom prst="rect">
            <a:avLst/>
          </a:prstGeom>
        </p:spPr>
        <p:txBody>
          <a:bodyPr spcFirstLastPara="1" wrap="square" lIns="91425" tIns="91425" rIns="91425" bIns="91425" anchor="t" anchorCtr="0">
            <a:noAutofit/>
          </a:bodyPr>
          <a:lstStyle/>
          <a:p>
            <a:pPr marL="152400" lvl="0" algn="l" rtl="0">
              <a:spcBef>
                <a:spcPts val="0"/>
              </a:spcBef>
              <a:spcAft>
                <a:spcPts val="0"/>
              </a:spcAft>
              <a:buClr>
                <a:srgbClr val="051357"/>
              </a:buClr>
              <a:buSzPts val="1200"/>
            </a:pPr>
            <a:r>
              <a:rPr lang="en-US" sz="1700">
                <a:latin typeface="Abel"/>
                <a:ea typeface="Abel"/>
                <a:cs typeface="Abel"/>
                <a:sym typeface="Abel"/>
              </a:rPr>
              <a:t>Một số ứng dụng – Self-supervised learning</a:t>
            </a:r>
            <a:endParaRPr sz="1700">
              <a:solidFill>
                <a:srgbClr val="051357"/>
              </a:solidFill>
              <a:latin typeface="Abel"/>
              <a:ea typeface="Abel"/>
              <a:cs typeface="Abel"/>
              <a:sym typeface="Abel"/>
            </a:endParaRPr>
          </a:p>
        </p:txBody>
      </p:sp>
      <p:sp>
        <p:nvSpPr>
          <p:cNvPr id="16" name="Google Shape;4218;p31">
            <a:extLst>
              <a:ext uri="{FF2B5EF4-FFF2-40B4-BE49-F238E27FC236}">
                <a16:creationId xmlns:a16="http://schemas.microsoft.com/office/drawing/2014/main" id="{4284B78B-8A80-4622-8066-07FB5D070F41}"/>
              </a:ext>
            </a:extLst>
          </p:cNvPr>
          <p:cNvSpPr/>
          <p:nvPr/>
        </p:nvSpPr>
        <p:spPr>
          <a:xfrm>
            <a:off x="1692497" y="2614275"/>
            <a:ext cx="568686" cy="564252"/>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lumMod val="85000"/>
                  <a:lumOff val="15000"/>
                </a:schemeClr>
              </a:solidFill>
            </a:endParaRPr>
          </a:p>
        </p:txBody>
      </p:sp>
      <p:pic>
        <p:nvPicPr>
          <p:cNvPr id="8" name="Picture 7">
            <a:extLst>
              <a:ext uri="{FF2B5EF4-FFF2-40B4-BE49-F238E27FC236}">
                <a16:creationId xmlns:a16="http://schemas.microsoft.com/office/drawing/2014/main" id="{28FA3641-AB26-4670-A5C0-5922328524EF}"/>
              </a:ext>
            </a:extLst>
          </p:cNvPr>
          <p:cNvPicPr>
            <a:picLocks noChangeAspect="1"/>
          </p:cNvPicPr>
          <p:nvPr/>
        </p:nvPicPr>
        <p:blipFill>
          <a:blip r:embed="rId3"/>
          <a:stretch>
            <a:fillRect/>
          </a:stretch>
        </p:blipFill>
        <p:spPr>
          <a:xfrm>
            <a:off x="2698130" y="2191356"/>
            <a:ext cx="5313045" cy="1745615"/>
          </a:xfrm>
          <a:prstGeom prst="rect">
            <a:avLst/>
          </a:prstGeom>
        </p:spPr>
      </p:pic>
    </p:spTree>
    <p:extLst>
      <p:ext uri="{BB962C8B-B14F-4D97-AF65-F5344CB8AC3E}">
        <p14:creationId xmlns:p14="http://schemas.microsoft.com/office/powerpoint/2010/main" val="225712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5"/>
          <p:cNvSpPr txBox="1">
            <a:spLocks noGrp="1"/>
          </p:cNvSpPr>
          <p:nvPr>
            <p:ph type="ctrTitle"/>
          </p:nvPr>
        </p:nvSpPr>
        <p:spPr>
          <a:xfrm>
            <a:off x="4157170" y="422275"/>
            <a:ext cx="4389300" cy="56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900"/>
              <a:t>APP – SELF-SUPERVISED LEARNING</a:t>
            </a:r>
            <a:endParaRPr sz="1900"/>
          </a:p>
        </p:txBody>
      </p:sp>
      <p:sp>
        <p:nvSpPr>
          <p:cNvPr id="159" name="Google Shape;159;p15"/>
          <p:cNvSpPr txBox="1">
            <a:spLocks noGrp="1"/>
          </p:cNvSpPr>
          <p:nvPr>
            <p:ph type="sldNum" idx="12"/>
          </p:nvPr>
        </p:nvSpPr>
        <p:spPr>
          <a:xfrm>
            <a:off x="459634" y="2374926"/>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7</a:t>
            </a:fld>
            <a:endParaRPr/>
          </a:p>
        </p:txBody>
      </p:sp>
      <p:sp>
        <p:nvSpPr>
          <p:cNvPr id="160" name="Google Shape;160;p15"/>
          <p:cNvSpPr txBox="1">
            <a:spLocks noGrp="1"/>
          </p:cNvSpPr>
          <p:nvPr>
            <p:ph type="ctrTitle" idx="4294967295"/>
          </p:nvPr>
        </p:nvSpPr>
        <p:spPr>
          <a:xfrm>
            <a:off x="2810670" y="1339761"/>
            <a:ext cx="6227003" cy="794106"/>
          </a:xfrm>
          <a:prstGeom prst="rect">
            <a:avLst/>
          </a:prstGeom>
        </p:spPr>
        <p:txBody>
          <a:bodyPr spcFirstLastPara="1" wrap="square" lIns="91425" tIns="91425" rIns="91425" bIns="91425" anchor="t" anchorCtr="0">
            <a:noAutofit/>
          </a:bodyPr>
          <a:lstStyle/>
          <a:p>
            <a:pPr marL="152400" lvl="0" algn="l" rtl="0">
              <a:spcBef>
                <a:spcPts val="0"/>
              </a:spcBef>
              <a:spcAft>
                <a:spcPts val="0"/>
              </a:spcAft>
              <a:buClr>
                <a:srgbClr val="051357"/>
              </a:buClr>
              <a:buSzPts val="1200"/>
            </a:pPr>
            <a:r>
              <a:rPr lang="en-US" sz="1700">
                <a:latin typeface="Abel"/>
                <a:ea typeface="Abel"/>
                <a:cs typeface="Abel"/>
                <a:sym typeface="Abel"/>
              </a:rPr>
              <a:t>Một số ứng dụng – Self-supervised learning</a:t>
            </a:r>
            <a:endParaRPr sz="1700">
              <a:solidFill>
                <a:srgbClr val="051357"/>
              </a:solidFill>
              <a:latin typeface="Abel"/>
              <a:ea typeface="Abel"/>
              <a:cs typeface="Abel"/>
              <a:sym typeface="Abel"/>
            </a:endParaRPr>
          </a:p>
        </p:txBody>
      </p:sp>
      <p:sp>
        <p:nvSpPr>
          <p:cNvPr id="16" name="Google Shape;4218;p31">
            <a:extLst>
              <a:ext uri="{FF2B5EF4-FFF2-40B4-BE49-F238E27FC236}">
                <a16:creationId xmlns:a16="http://schemas.microsoft.com/office/drawing/2014/main" id="{4284B78B-8A80-4622-8066-07FB5D070F41}"/>
              </a:ext>
            </a:extLst>
          </p:cNvPr>
          <p:cNvSpPr/>
          <p:nvPr/>
        </p:nvSpPr>
        <p:spPr>
          <a:xfrm>
            <a:off x="1692497" y="2614275"/>
            <a:ext cx="568686" cy="564252"/>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chemeClr val="tx1">
                  <a:lumMod val="85000"/>
                  <a:lumOff val="15000"/>
                </a:schemeClr>
              </a:solidFill>
            </a:endParaRPr>
          </a:p>
        </p:txBody>
      </p:sp>
      <p:pic>
        <p:nvPicPr>
          <p:cNvPr id="7" name="Picture 6">
            <a:extLst>
              <a:ext uri="{FF2B5EF4-FFF2-40B4-BE49-F238E27FC236}">
                <a16:creationId xmlns:a16="http://schemas.microsoft.com/office/drawing/2014/main" id="{20F45D72-BCA4-48C9-9AEA-F975568F22BE}"/>
              </a:ext>
            </a:extLst>
          </p:cNvPr>
          <p:cNvPicPr>
            <a:picLocks noChangeAspect="1"/>
          </p:cNvPicPr>
          <p:nvPr/>
        </p:nvPicPr>
        <p:blipFill>
          <a:blip r:embed="rId3"/>
          <a:stretch>
            <a:fillRect/>
          </a:stretch>
        </p:blipFill>
        <p:spPr>
          <a:xfrm>
            <a:off x="3012440" y="1791632"/>
            <a:ext cx="4829810" cy="1645285"/>
          </a:xfrm>
          <a:prstGeom prst="rect">
            <a:avLst/>
          </a:prstGeom>
        </p:spPr>
      </p:pic>
      <p:pic>
        <p:nvPicPr>
          <p:cNvPr id="9" name="Picture 8">
            <a:extLst>
              <a:ext uri="{FF2B5EF4-FFF2-40B4-BE49-F238E27FC236}">
                <a16:creationId xmlns:a16="http://schemas.microsoft.com/office/drawing/2014/main" id="{0837058C-037C-4B3B-A7FA-8DECF54635B2}"/>
              </a:ext>
            </a:extLst>
          </p:cNvPr>
          <p:cNvPicPr>
            <a:picLocks noChangeAspect="1"/>
          </p:cNvPicPr>
          <p:nvPr/>
        </p:nvPicPr>
        <p:blipFill>
          <a:blip r:embed="rId4"/>
          <a:stretch>
            <a:fillRect/>
          </a:stretch>
        </p:blipFill>
        <p:spPr>
          <a:xfrm>
            <a:off x="3011805" y="3568997"/>
            <a:ext cx="4830445" cy="1409700"/>
          </a:xfrm>
          <a:prstGeom prst="rect">
            <a:avLst/>
          </a:prstGeom>
        </p:spPr>
      </p:pic>
    </p:spTree>
    <p:extLst>
      <p:ext uri="{BB962C8B-B14F-4D97-AF65-F5344CB8AC3E}">
        <p14:creationId xmlns:p14="http://schemas.microsoft.com/office/powerpoint/2010/main" val="2319729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8</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p:txBody>
          <a:bodyPr/>
          <a:lstStyle/>
          <a:p>
            <a:r>
              <a:rPr lang="en-US" sz="1900"/>
              <a:t>SELF-SUPERVISED LEARNING </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2810670" y="1339761"/>
            <a:ext cx="6227003" cy="11547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b="1">
                <a:latin typeface="Abel"/>
                <a:ea typeface="Abel"/>
                <a:cs typeface="Abel"/>
                <a:sym typeface="Abel"/>
              </a:rPr>
              <a:t>Pretext task</a:t>
            </a:r>
            <a:r>
              <a:rPr lang="en-US" sz="1700">
                <a:latin typeface="Abel"/>
                <a:ea typeface="Abel"/>
                <a:cs typeface="Abel"/>
                <a:sym typeface="Abel"/>
              </a:rPr>
              <a:t>: Đào tạo một mô hình để dự đoán được mức độ xoay của hình ảnh được quay (rotation degree), cụ thể ở ví dụ dưới là hình ảnh chó và mèo (chúng ta có thể thu thập hàng triệu hình ảnh từ internet, không cần gán nhãn cho chúng)</a:t>
            </a:r>
            <a:endParaRPr lang="vi-VN" sz="1700">
              <a:latin typeface="Abel"/>
              <a:ea typeface="Abel"/>
              <a:cs typeface="Abel"/>
              <a:sym typeface="Abel"/>
            </a:endParaRPr>
          </a:p>
        </p:txBody>
      </p:sp>
      <p:pic>
        <p:nvPicPr>
          <p:cNvPr id="9" name="Picture 8">
            <a:extLst>
              <a:ext uri="{FF2B5EF4-FFF2-40B4-BE49-F238E27FC236}">
                <a16:creationId xmlns:a16="http://schemas.microsoft.com/office/drawing/2014/main" id="{9D1525E7-FBA9-49E2-A5D8-694D94DF075E}"/>
              </a:ext>
            </a:extLst>
          </p:cNvPr>
          <p:cNvPicPr>
            <a:picLocks noChangeAspect="1"/>
          </p:cNvPicPr>
          <p:nvPr/>
        </p:nvPicPr>
        <p:blipFill rotWithShape="1">
          <a:blip r:embed="rId3"/>
          <a:srcRect t="2857"/>
          <a:stretch/>
        </p:blipFill>
        <p:spPr>
          <a:xfrm>
            <a:off x="1727176" y="2648973"/>
            <a:ext cx="7416824" cy="2072252"/>
          </a:xfrm>
          <a:prstGeom prst="rect">
            <a:avLst/>
          </a:prstGeom>
        </p:spPr>
      </p:pic>
    </p:spTree>
    <p:extLst>
      <p:ext uri="{BB962C8B-B14F-4D97-AF65-F5344CB8AC3E}">
        <p14:creationId xmlns:p14="http://schemas.microsoft.com/office/powerpoint/2010/main" val="3630153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64AE2-9F34-42C7-ADB7-90E2256BBD6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 smtClean="0"/>
              <a:t>9</a:t>
            </a:fld>
            <a:endParaRPr lang="es"/>
          </a:p>
        </p:txBody>
      </p:sp>
      <p:sp>
        <p:nvSpPr>
          <p:cNvPr id="3" name="Title 2">
            <a:extLst>
              <a:ext uri="{FF2B5EF4-FFF2-40B4-BE49-F238E27FC236}">
                <a16:creationId xmlns:a16="http://schemas.microsoft.com/office/drawing/2014/main" id="{63CE019C-3420-4212-9F10-62FFA8AF91EE}"/>
              </a:ext>
            </a:extLst>
          </p:cNvPr>
          <p:cNvSpPr>
            <a:spLocks noGrp="1"/>
          </p:cNvSpPr>
          <p:nvPr>
            <p:ph type="ctrTitle"/>
          </p:nvPr>
        </p:nvSpPr>
        <p:spPr/>
        <p:txBody>
          <a:bodyPr/>
          <a:lstStyle/>
          <a:p>
            <a:r>
              <a:rPr lang="en-US" sz="1900"/>
              <a:t>SELF-SUPERVISED LEARNING </a:t>
            </a:r>
          </a:p>
        </p:txBody>
      </p:sp>
      <p:sp>
        <p:nvSpPr>
          <p:cNvPr id="7" name="Google Shape;160;p15">
            <a:extLst>
              <a:ext uri="{FF2B5EF4-FFF2-40B4-BE49-F238E27FC236}">
                <a16:creationId xmlns:a16="http://schemas.microsoft.com/office/drawing/2014/main" id="{0D8CBEAB-EFD3-4A7F-A175-8E7E83DAAE62}"/>
              </a:ext>
            </a:extLst>
          </p:cNvPr>
          <p:cNvSpPr txBox="1">
            <a:spLocks/>
          </p:cNvSpPr>
          <p:nvPr/>
        </p:nvSpPr>
        <p:spPr>
          <a:xfrm>
            <a:off x="2810670" y="1339761"/>
            <a:ext cx="6227003" cy="794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1pPr>
            <a:lvl2pPr marR="0" lvl="1"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2pPr>
            <a:lvl3pPr marR="0" lvl="2"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3pPr>
            <a:lvl4pPr marR="0" lvl="3"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4pPr>
            <a:lvl5pPr marR="0" lvl="4"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5pPr>
            <a:lvl6pPr marR="0" lvl="5"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6pPr>
            <a:lvl7pPr marR="0" lvl="6"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7pPr>
            <a:lvl8pPr marR="0" lvl="7"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8pPr>
            <a:lvl9pPr marR="0" lvl="8" algn="l" rtl="0">
              <a:lnSpc>
                <a:spcPct val="100000"/>
              </a:lnSpc>
              <a:spcBef>
                <a:spcPts val="0"/>
              </a:spcBef>
              <a:spcAft>
                <a:spcPts val="0"/>
              </a:spcAft>
              <a:buClr>
                <a:srgbClr val="051357"/>
              </a:buClr>
              <a:buSzPts val="2800"/>
              <a:buFont typeface="Teko Medium"/>
              <a:buNone/>
              <a:defRPr sz="2800" b="0" i="0" u="none" strike="noStrike" cap="none">
                <a:solidFill>
                  <a:srgbClr val="051357"/>
                </a:solidFill>
                <a:latin typeface="Teko Medium"/>
                <a:ea typeface="Teko Medium"/>
                <a:cs typeface="Teko Medium"/>
                <a:sym typeface="Teko Medium"/>
              </a:defRPr>
            </a:lvl9pPr>
          </a:lstStyle>
          <a:p>
            <a:pPr marL="152400">
              <a:buSzPts val="1200"/>
            </a:pPr>
            <a:r>
              <a:rPr lang="en-US" sz="1700" b="1">
                <a:latin typeface="Abel"/>
                <a:ea typeface="Abel"/>
                <a:cs typeface="Abel"/>
                <a:sym typeface="Abel"/>
              </a:rPr>
              <a:t>Downstream task</a:t>
            </a:r>
            <a:r>
              <a:rPr lang="en-US" sz="1700">
                <a:latin typeface="Abel"/>
                <a:ea typeface="Abel"/>
                <a:cs typeface="Abel"/>
                <a:sym typeface="Abel"/>
              </a:rPr>
              <a:t>: Sử dụng transfer learning và tinh chỉnh mô hình đã học từ pretext task cho việc phân loại chó với mèo với rất ít data được gán nhãn.</a:t>
            </a:r>
            <a:endParaRPr lang="vi-VN" sz="1700">
              <a:latin typeface="Abel"/>
              <a:ea typeface="Abel"/>
              <a:cs typeface="Abel"/>
              <a:sym typeface="Abel"/>
            </a:endParaRPr>
          </a:p>
        </p:txBody>
      </p:sp>
      <p:pic>
        <p:nvPicPr>
          <p:cNvPr id="6" name="Picture 5">
            <a:extLst>
              <a:ext uri="{FF2B5EF4-FFF2-40B4-BE49-F238E27FC236}">
                <a16:creationId xmlns:a16="http://schemas.microsoft.com/office/drawing/2014/main" id="{71960132-1903-469E-9324-379ED8B000DD}"/>
              </a:ext>
            </a:extLst>
          </p:cNvPr>
          <p:cNvPicPr>
            <a:picLocks noChangeAspect="1"/>
          </p:cNvPicPr>
          <p:nvPr/>
        </p:nvPicPr>
        <p:blipFill>
          <a:blip r:embed="rId3"/>
          <a:stretch>
            <a:fillRect/>
          </a:stretch>
        </p:blipFill>
        <p:spPr>
          <a:xfrm>
            <a:off x="1836231" y="2490653"/>
            <a:ext cx="7084901" cy="2017780"/>
          </a:xfrm>
          <a:prstGeom prst="rect">
            <a:avLst/>
          </a:prstGeom>
        </p:spPr>
      </p:pic>
    </p:spTree>
    <p:extLst>
      <p:ext uri="{BB962C8B-B14F-4D97-AF65-F5344CB8AC3E}">
        <p14:creationId xmlns:p14="http://schemas.microsoft.com/office/powerpoint/2010/main" val="2772307111"/>
      </p:ext>
    </p:extLst>
  </p:cSld>
  <p:clrMapOvr>
    <a:masterClrMapping/>
  </p:clrMapOvr>
</p:sld>
</file>

<file path=ppt/theme/theme1.xml><?xml version="1.0" encoding="utf-8"?>
<a:theme xmlns:a="http://schemas.openxmlformats.org/drawingml/2006/main" name="IT Engineer CV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TotalTime>
  <Words>2492</Words>
  <Application>Microsoft Office PowerPoint</Application>
  <PresentationFormat>On-screen Show (16:9)</PresentationFormat>
  <Paragraphs>236</Paragraphs>
  <Slides>33</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Symbol</vt:lpstr>
      <vt:lpstr>Times New Roman</vt:lpstr>
      <vt:lpstr>Abel</vt:lpstr>
      <vt:lpstr>arial</vt:lpstr>
      <vt:lpstr>Cambria Math</vt:lpstr>
      <vt:lpstr>arial</vt:lpstr>
      <vt:lpstr>Teko</vt:lpstr>
      <vt:lpstr>Verdana</vt:lpstr>
      <vt:lpstr>Teko Medium</vt:lpstr>
      <vt:lpstr>Titillium Web SemiBold</vt:lpstr>
      <vt:lpstr>IT Engineer CV by SlidesGo</vt:lpstr>
      <vt:lpstr>SELF-SUPERVISED LEARNING</vt:lpstr>
      <vt:lpstr>TABLE OF CONTENTS </vt:lpstr>
      <vt:lpstr>SUPERVISED VS UNSUPERVISED LEARNING</vt:lpstr>
      <vt:lpstr>APP – SELF-SUPERVISED LEARNING</vt:lpstr>
      <vt:lpstr>APP – SELF-SUPERVISED LEARNING</vt:lpstr>
      <vt:lpstr>APP – SELF-SUPERVISED LEARNING</vt:lpstr>
      <vt:lpstr>APP – SELF-SUPERVISED LEARNING</vt:lpstr>
      <vt:lpstr>SELF-SUPERVISED LEARNING </vt:lpstr>
      <vt:lpstr>SELF-SUPERVISED LEARNING </vt:lpstr>
      <vt:lpstr>SELF-SUPERVISED LEARNING </vt:lpstr>
      <vt:lpstr>WHY SELF-SUPERVISED LEARNING ? </vt:lpstr>
      <vt:lpstr>CHALLENGES FOR SELF-SUPERVISED LEARNING </vt:lpstr>
      <vt:lpstr>SELF-SUPERVISED LEARNING VERSUS UNSUPERVISED LEARNING</vt:lpstr>
      <vt:lpstr>SELF-SUPERVISED LEARNING VERSUS TRANSFER  LEARNING</vt:lpstr>
      <vt:lpstr>SELF-SUPERVISED LEARNING VERSUS DATA AUGMENTATRION</vt:lpstr>
      <vt:lpstr>IMAGE-BASED APPROACHES</vt:lpstr>
      <vt:lpstr>IMAGE ROTATION</vt:lpstr>
      <vt:lpstr>IMAGE ROTATION</vt:lpstr>
      <vt:lpstr>RELATIVE PATCH POSITION FOR CONTEXT PREDICTION</vt:lpstr>
      <vt:lpstr>RELATIVE PATCH POSITION FOR CONTEXT PREDICTION</vt:lpstr>
      <vt:lpstr>RELATIVE PATCH POSITION FOR CONTEXT PREDICTION</vt:lpstr>
      <vt:lpstr>RELATIVE PATCH POSITION FOR CONTEXT PREDICTION</vt:lpstr>
      <vt:lpstr>IMAGE JIGSAW PUZZLE</vt:lpstr>
      <vt:lpstr>IMAGE JIGSAW PUZZLE</vt:lpstr>
      <vt:lpstr>IMAGE JIGSAW PUZZLE</vt:lpstr>
      <vt:lpstr>CONTEXT ENCODERS</vt:lpstr>
      <vt:lpstr>CONTEXT ENCODERS</vt:lpstr>
      <vt:lpstr>CONTEXT ENCODERS</vt:lpstr>
      <vt:lpstr>CONTEXT ENCODERS</vt:lpstr>
      <vt:lpstr>IMAGE COLORIZATION</vt:lpstr>
      <vt:lpstr>IMAGE COLORIZATION</vt:lpstr>
      <vt:lpstr>IMAGE COLORIZATION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SELF-SUPERVISED LEARNING</dc:title>
  <cp:lastModifiedBy>Tan Loi Huynh</cp:lastModifiedBy>
  <cp:revision>259</cp:revision>
  <dcterms:modified xsi:type="dcterms:W3CDTF">2021-04-27T23:41:16Z</dcterms:modified>
</cp:coreProperties>
</file>